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3" r:id="rId1"/>
    <p:sldMasterId id="2147483685" r:id="rId2"/>
  </p:sldMasterIdLst>
  <p:sldIdLst>
    <p:sldId id="256" r:id="rId3"/>
    <p:sldId id="257" r:id="rId4"/>
    <p:sldId id="259" r:id="rId5"/>
    <p:sldId id="290" r:id="rId6"/>
    <p:sldId id="261" r:id="rId7"/>
    <p:sldId id="260" r:id="rId8"/>
    <p:sldId id="292" r:id="rId9"/>
    <p:sldId id="267" r:id="rId10"/>
    <p:sldId id="266" r:id="rId11"/>
    <p:sldId id="308" r:id="rId12"/>
    <p:sldId id="272" r:id="rId13"/>
    <p:sldId id="268" r:id="rId14"/>
    <p:sldId id="299" r:id="rId15"/>
    <p:sldId id="288" r:id="rId16"/>
    <p:sldId id="300" r:id="rId17"/>
    <p:sldId id="293" r:id="rId18"/>
    <p:sldId id="298" r:id="rId19"/>
    <p:sldId id="294" r:id="rId20"/>
    <p:sldId id="301" r:id="rId21"/>
    <p:sldId id="295" r:id="rId22"/>
    <p:sldId id="305" r:id="rId23"/>
    <p:sldId id="304" r:id="rId24"/>
    <p:sldId id="303" r:id="rId25"/>
    <p:sldId id="307" r:id="rId26"/>
    <p:sldId id="306" r:id="rId27"/>
    <p:sldId id="264" r:id="rId28"/>
    <p:sldId id="296" r:id="rId29"/>
    <p:sldId id="297"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99CB3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40" autoAdjust="0"/>
    <p:restoredTop sz="94660"/>
  </p:normalViewPr>
  <p:slideViewPr>
    <p:cSldViewPr snapToGrid="0">
      <p:cViewPr varScale="1">
        <p:scale>
          <a:sx n="117" d="100"/>
          <a:sy n="117" d="100"/>
        </p:scale>
        <p:origin x="29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8" Type="http://schemas.openxmlformats.org/officeDocument/2006/relationships/slide" Target="slides/slide6.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svg>
</file>

<file path=ppt/media/image26.png>
</file>

<file path=ppt/media/image27.png>
</file>

<file path=ppt/media/image28.png>
</file>

<file path=ppt/media/image29.jp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eg>
</file>

<file path=ppt/media/image42.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smtClean="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3354550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smtClean="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438245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smtClean="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40968535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43194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dirty="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‹Nº›</a:t>
            </a:fld>
            <a:endParaRPr lang="en-US" dirty="0"/>
          </a:p>
        </p:txBody>
      </p:sp>
    </p:spTree>
    <p:extLst>
      <p:ext uri="{BB962C8B-B14F-4D97-AF65-F5344CB8AC3E}">
        <p14:creationId xmlns:p14="http://schemas.microsoft.com/office/powerpoint/2010/main" val="4905653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20EBB0C4-6273-4C6E-B9BD-2EDC30F1CD52}" type="datetimeFigureOut">
              <a:rPr lang="en-US" dirty="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2529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dirty="0"/>
              <a:t>11/20/2024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085428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dirty="0"/>
              <a:t>11/20/2024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2759839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dirty="0"/>
              <a:t>11/20/2024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939846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dirty="0"/>
              <a:t>11/20/2024</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extLst>
      <p:ext uri="{BB962C8B-B14F-4D97-AF65-F5344CB8AC3E}">
        <p14:creationId xmlns:p14="http://schemas.microsoft.com/office/powerpoint/2010/main" val="8471190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dirty="0"/>
              <a:t>11/20/2024</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‹Nº›</a:t>
            </a:fld>
            <a:endParaRPr lang="en-US" dirty="0"/>
          </a:p>
        </p:txBody>
      </p:sp>
    </p:spTree>
    <p:extLst>
      <p:ext uri="{BB962C8B-B14F-4D97-AF65-F5344CB8AC3E}">
        <p14:creationId xmlns:p14="http://schemas.microsoft.com/office/powerpoint/2010/main" val="2059857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smtClean="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smtClean="0"/>
              <a:t>‹Nº›</a:t>
            </a:fld>
            <a:endParaRPr lang="en-US" dirty="0"/>
          </a:p>
        </p:txBody>
      </p:sp>
    </p:spTree>
    <p:extLst>
      <p:ext uri="{BB962C8B-B14F-4D97-AF65-F5344CB8AC3E}">
        <p14:creationId xmlns:p14="http://schemas.microsoft.com/office/powerpoint/2010/main" val="32509843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9CAD897-D46E-4AD2-BD9B-49DD3E640873}" type="datetimeFigureOut">
              <a:rPr lang="en-US" dirty="0"/>
              <a:t>11/20/2024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16068098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dirty="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2437357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dirty="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2428197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8593667" y="6272784"/>
            <a:ext cx="2644309" cy="365125"/>
          </a:xfrm>
        </p:spPr>
        <p:txBody>
          <a:bodyPr/>
          <a:lstStyle/>
          <a:p>
            <a:fld id="{20EBB0C4-6273-4C6E-B9BD-2EDC30F1CD52}" type="datetimeFigureOut">
              <a:rPr lang="en-US" smtClean="0"/>
              <a:t>11/20/2024</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smtClean="0"/>
              <a:t>‹Nº›</a:t>
            </a:fld>
            <a:endParaRPr lang="en-US" dirty="0"/>
          </a:p>
        </p:txBody>
      </p:sp>
    </p:spTree>
    <p:extLst>
      <p:ext uri="{BB962C8B-B14F-4D97-AF65-F5344CB8AC3E}">
        <p14:creationId xmlns:p14="http://schemas.microsoft.com/office/powerpoint/2010/main" val="353241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smtClean="0"/>
              <a:t>11/20/2024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904517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smtClean="0"/>
              <a:t>11/20/2024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041276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smtClean="0"/>
              <a:t>11/20/2024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546257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94136C-8742-45B2-AF27-D93DF72833A9}" type="datetimeFigureOut">
              <a:rPr lang="en-US" smtClean="0"/>
              <a:t>11/20/2024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35768014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s-ES"/>
              <a:t>Haga clic para modificar el estilo de título del patrón</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32ABBEA6-7C60-4B02-AE87-00D78D8422AF}" type="datetimeFigureOut">
              <a:rPr lang="en-US" smtClean="0"/>
              <a:t>11/20/2024</a:t>
            </a:fld>
            <a:endParaRPr lang="en-US" dirty="0"/>
          </a:p>
        </p:txBody>
      </p:sp>
      <p:sp>
        <p:nvSpPr>
          <p:cNvPr id="6" name="Footer Placeholder 5"/>
          <p:cNvSpPr>
            <a:spLocks noGrp="1"/>
          </p:cNvSpPr>
          <p:nvPr>
            <p:ph type="ftr" sz="quarter" idx="11"/>
          </p:nvPr>
        </p:nvSpPr>
        <p:spPr/>
        <p:txBody>
          <a:bodyPr/>
          <a:lstStyle/>
          <a:p>
            <a:endParaRPr lang="en-US" dirty="0"/>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21169508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9CAD897-D46E-4AD2-BD9B-49DD3E640873}" type="datetimeFigureOut">
              <a:rPr lang="en-US" smtClean="0"/>
              <a:t>11/20/2024</a:t>
            </a:fld>
            <a:endParaRPr lang="en-US" dirty="0"/>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9105369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98624D31-43A5-475A-80CF-332C9F6DCF35}" type="datetimeFigureOut">
              <a:rPr lang="en-US" smtClean="0"/>
              <a:t>11/20/2024</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1088269047"/>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sldNum="0" hdr="0" ft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dirty="0"/>
              <a:t>11/20/2024</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‹Nº›</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34433"/>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jpg"/><Relationship Id="rId1" Type="http://schemas.openxmlformats.org/officeDocument/2006/relationships/slideLayout" Target="../slideLayouts/slideLayout7.xml"/><Relationship Id="rId6" Type="http://schemas.openxmlformats.org/officeDocument/2006/relationships/image" Target="../media/image25.svg"/><Relationship Id="rId11" Type="http://schemas.openxmlformats.org/officeDocument/2006/relationships/image" Target="../media/image30.png"/><Relationship Id="rId5" Type="http://schemas.openxmlformats.org/officeDocument/2006/relationships/image" Target="../media/image24.png"/><Relationship Id="rId10" Type="http://schemas.openxmlformats.org/officeDocument/2006/relationships/image" Target="../media/image29.jpg"/><Relationship Id="rId4" Type="http://schemas.openxmlformats.org/officeDocument/2006/relationships/image" Target="../media/image23.png"/><Relationship Id="rId9" Type="http://schemas.openxmlformats.org/officeDocument/2006/relationships/image" Target="../media/image28.png"/></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image" Target="../media/image34.png"/><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56DCA732-1651-2C02-62CF-1FEA4DD79239}"/>
              </a:ext>
            </a:extLst>
          </p:cNvPr>
          <p:cNvSpPr txBox="1"/>
          <p:nvPr/>
        </p:nvSpPr>
        <p:spPr>
          <a:xfrm>
            <a:off x="1538266" y="1556316"/>
            <a:ext cx="8934276" cy="707886"/>
          </a:xfrm>
          <a:prstGeom prst="rect">
            <a:avLst/>
          </a:prstGeom>
          <a:noFill/>
        </p:spPr>
        <p:txBody>
          <a:bodyPr wrap="square" rtlCol="0">
            <a:spAutoFit/>
          </a:bodyPr>
          <a:lstStyle/>
          <a:p>
            <a:pPr algn="ctr"/>
            <a:r>
              <a:rPr lang="es-PE" sz="2000" b="1" dirty="0">
                <a:latin typeface="Times New Roman" panose="02020603050405020304" pitchFamily="18" charset="0"/>
                <a:cs typeface="Times New Roman" panose="02020603050405020304" pitchFamily="18" charset="0"/>
              </a:rPr>
              <a:t>TESIS PARA OPTAR POR EL TÍTULO PROFESIONAL DE INGENIERO DE SISTEMAS</a:t>
            </a:r>
          </a:p>
        </p:txBody>
      </p:sp>
      <p:pic>
        <p:nvPicPr>
          <p:cNvPr id="5" name="Imagen 4" descr="http://admision.unprg.edu.pe/bienestar/imagenes/unprg.png">
            <a:extLst>
              <a:ext uri="{FF2B5EF4-FFF2-40B4-BE49-F238E27FC236}">
                <a16:creationId xmlns:a16="http://schemas.microsoft.com/office/drawing/2014/main" id="{780C294A-43CB-05AE-86D5-2F3F6C61295E}"/>
              </a:ext>
            </a:extLst>
          </p:cNvPr>
          <p:cNvPicPr/>
          <p:nvPr/>
        </p:nvPicPr>
        <p:blipFill rotWithShape="1">
          <a:blip r:embed="rId2" cstate="print">
            <a:clrChange>
              <a:clrFrom>
                <a:srgbClr val="000000">
                  <a:alpha val="0"/>
                </a:srgbClr>
              </a:clrFrom>
              <a:clrTo>
                <a:srgbClr val="000000">
                  <a:alpha val="0"/>
                </a:srgbClr>
              </a:clrTo>
            </a:clrChange>
            <a:extLst>
              <a:ext uri="{BEBA8EAE-BF5A-486C-A8C5-ECC9F3942E4B}">
                <a14:imgProps xmlns:a14="http://schemas.microsoft.com/office/drawing/2010/main">
                  <a14:imgLayer r:embed="rId3">
                    <a14:imgEffect>
                      <a14:sharpenSoften amount="25000"/>
                    </a14:imgEffect>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l="15691" t="6274" r="16147" b="6302"/>
          <a:stretch/>
        </p:blipFill>
        <p:spPr bwMode="auto">
          <a:xfrm>
            <a:off x="233727" y="667795"/>
            <a:ext cx="1186511" cy="1607766"/>
          </a:xfrm>
          <a:prstGeom prst="rect">
            <a:avLst/>
          </a:prstGeom>
          <a:noFill/>
          <a:ln>
            <a:noFill/>
          </a:ln>
          <a:extLst>
            <a:ext uri="{53640926-AAD7-44D8-BBD7-CCE9431645EC}">
              <a14:shadowObscured xmlns:a14="http://schemas.microsoft.com/office/drawing/2010/main"/>
            </a:ext>
          </a:extLst>
        </p:spPr>
      </p:pic>
      <p:pic>
        <p:nvPicPr>
          <p:cNvPr id="6" name="Imagen 5" descr="Imagen que contiene libro&#10;&#10;Descripción generada con confianza alta">
            <a:extLst>
              <a:ext uri="{FF2B5EF4-FFF2-40B4-BE49-F238E27FC236}">
                <a16:creationId xmlns:a16="http://schemas.microsoft.com/office/drawing/2014/main" id="{679E62B5-99AA-624A-E746-0C4181CF36F7}"/>
              </a:ext>
            </a:extLst>
          </p:cNvPr>
          <p:cNvPicPr>
            <a:picLocks noChangeAspect="1"/>
          </p:cNvPicPr>
          <p:nvPr/>
        </p:nvPicPr>
        <p:blipFill>
          <a:blip r:embed="rId4"/>
          <a:stretch>
            <a:fillRect/>
          </a:stretch>
        </p:blipFill>
        <p:spPr>
          <a:xfrm>
            <a:off x="10915105" y="667795"/>
            <a:ext cx="1112180" cy="1607766"/>
          </a:xfrm>
          <a:prstGeom prst="rect">
            <a:avLst/>
          </a:prstGeom>
        </p:spPr>
      </p:pic>
      <p:sp>
        <p:nvSpPr>
          <p:cNvPr id="7" name="CuadroTexto 6">
            <a:extLst>
              <a:ext uri="{FF2B5EF4-FFF2-40B4-BE49-F238E27FC236}">
                <a16:creationId xmlns:a16="http://schemas.microsoft.com/office/drawing/2014/main" id="{8F7B9E78-6895-42C7-75B2-C65DCC27B094}"/>
              </a:ext>
            </a:extLst>
          </p:cNvPr>
          <p:cNvSpPr txBox="1"/>
          <p:nvPr/>
        </p:nvSpPr>
        <p:spPr>
          <a:xfrm>
            <a:off x="2453032" y="2183133"/>
            <a:ext cx="7734509" cy="984885"/>
          </a:xfrm>
          <a:prstGeom prst="rect">
            <a:avLst/>
          </a:prstGeom>
          <a:noFill/>
        </p:spPr>
        <p:txBody>
          <a:bodyPr wrap="square" rtlCol="0">
            <a:spAutoFit/>
          </a:bodyPr>
          <a:lstStyle/>
          <a:p>
            <a:pPr algn="l"/>
            <a:endParaRPr lang="es-PE" sz="1800" b="0" i="0" u="none" strike="noStrike" baseline="0" dirty="0">
              <a:solidFill>
                <a:srgbClr val="000000"/>
              </a:solidFill>
              <a:latin typeface="Times New Roman" panose="02020603050405020304" pitchFamily="18" charset="0"/>
            </a:endParaRPr>
          </a:p>
          <a:p>
            <a:pPr algn="ctr"/>
            <a:r>
              <a:rPr lang="es-ES" sz="2000" b="0" i="0" u="none" strike="noStrike" baseline="0" dirty="0">
                <a:solidFill>
                  <a:srgbClr val="000000"/>
                </a:solidFill>
                <a:latin typeface="Times New Roman" panose="02020603050405020304" pitchFamily="18" charset="0"/>
              </a:rPr>
              <a:t> </a:t>
            </a:r>
            <a:r>
              <a:rPr lang="es-ES" sz="2000" b="1" i="0" u="none" strike="noStrike" baseline="0" dirty="0">
                <a:solidFill>
                  <a:srgbClr val="000000"/>
                </a:solidFill>
                <a:latin typeface="Times New Roman" panose="02020603050405020304" pitchFamily="18" charset="0"/>
              </a:rPr>
              <a:t>“</a:t>
            </a:r>
            <a:r>
              <a:rPr lang="es-MX" sz="1800" b="1" i="0" u="none" strike="noStrike" baseline="0" dirty="0">
                <a:solidFill>
                  <a:srgbClr val="000000"/>
                </a:solidFill>
                <a:latin typeface="Times New Roman" panose="02020603050405020304" pitchFamily="18" charset="0"/>
              </a:rPr>
              <a:t>SISTEMA INTELIGENTE BASADO EN DEEP LEARNING PARA EL 		DIAGNÓSTICO DE CÁNCER DE PRÓSTATA</a:t>
            </a:r>
            <a:r>
              <a:rPr lang="es-ES" sz="2000" b="1" i="0" u="none" strike="noStrike" baseline="0" dirty="0">
                <a:solidFill>
                  <a:srgbClr val="000000"/>
                </a:solidFill>
                <a:latin typeface="Times New Roman" panose="02020603050405020304" pitchFamily="18" charset="0"/>
              </a:rPr>
              <a:t>”</a:t>
            </a:r>
            <a:endParaRPr lang="es-PE" sz="2000" dirty="0"/>
          </a:p>
        </p:txBody>
      </p:sp>
      <p:sp>
        <p:nvSpPr>
          <p:cNvPr id="8" name="CuadroTexto 7">
            <a:extLst>
              <a:ext uri="{FF2B5EF4-FFF2-40B4-BE49-F238E27FC236}">
                <a16:creationId xmlns:a16="http://schemas.microsoft.com/office/drawing/2014/main" id="{E498891B-A230-2A0A-5122-430AE586D683}"/>
              </a:ext>
            </a:extLst>
          </p:cNvPr>
          <p:cNvSpPr txBox="1"/>
          <p:nvPr/>
        </p:nvSpPr>
        <p:spPr>
          <a:xfrm>
            <a:off x="1351226" y="667795"/>
            <a:ext cx="9653412" cy="584775"/>
          </a:xfrm>
          <a:prstGeom prst="rect">
            <a:avLst/>
          </a:prstGeom>
          <a:noFill/>
        </p:spPr>
        <p:txBody>
          <a:bodyPr wrap="none" rtlCol="0">
            <a:spAutoFit/>
          </a:bodyPr>
          <a:lstStyle/>
          <a:p>
            <a:r>
              <a:rPr lang="es-PE" sz="3200" b="1" dirty="0">
                <a:latin typeface="Times New Roman" panose="02020603050405020304" pitchFamily="18" charset="0"/>
                <a:cs typeface="Times New Roman" panose="02020603050405020304" pitchFamily="18" charset="0"/>
              </a:rPr>
              <a:t>UNIVERSIDAD NACIONAL PEDRO RUIZ GALLO</a:t>
            </a:r>
          </a:p>
        </p:txBody>
      </p:sp>
      <p:sp>
        <p:nvSpPr>
          <p:cNvPr id="9" name="CuadroTexto 8">
            <a:extLst>
              <a:ext uri="{FF2B5EF4-FFF2-40B4-BE49-F238E27FC236}">
                <a16:creationId xmlns:a16="http://schemas.microsoft.com/office/drawing/2014/main" id="{CBD37A3F-134F-A117-AA1E-0A60FE9B2FAE}"/>
              </a:ext>
            </a:extLst>
          </p:cNvPr>
          <p:cNvSpPr txBox="1"/>
          <p:nvPr/>
        </p:nvSpPr>
        <p:spPr>
          <a:xfrm>
            <a:off x="1111654" y="3735238"/>
            <a:ext cx="1198277" cy="400110"/>
          </a:xfrm>
          <a:prstGeom prst="rect">
            <a:avLst/>
          </a:prstGeom>
          <a:noFill/>
        </p:spPr>
        <p:txBody>
          <a:bodyPr wrap="none" rtlCol="0">
            <a:spAutoFit/>
          </a:bodyPr>
          <a:lstStyle/>
          <a:p>
            <a:r>
              <a:rPr lang="es-PE" sz="2000" b="1" dirty="0"/>
              <a:t>TESISTAS:</a:t>
            </a:r>
          </a:p>
        </p:txBody>
      </p:sp>
      <p:sp>
        <p:nvSpPr>
          <p:cNvPr id="10" name="CuadroTexto 9">
            <a:extLst>
              <a:ext uri="{FF2B5EF4-FFF2-40B4-BE49-F238E27FC236}">
                <a16:creationId xmlns:a16="http://schemas.microsoft.com/office/drawing/2014/main" id="{6AD14771-5500-FC1C-30F2-FCB650FF2D8F}"/>
              </a:ext>
            </a:extLst>
          </p:cNvPr>
          <p:cNvSpPr txBox="1"/>
          <p:nvPr/>
        </p:nvSpPr>
        <p:spPr>
          <a:xfrm>
            <a:off x="2453032" y="4028536"/>
            <a:ext cx="4853445" cy="646331"/>
          </a:xfrm>
          <a:prstGeom prst="rect">
            <a:avLst/>
          </a:prstGeom>
          <a:noFill/>
        </p:spPr>
        <p:txBody>
          <a:bodyPr wrap="none" rtlCol="0">
            <a:spAutoFit/>
          </a:bodyPr>
          <a:lstStyle/>
          <a:p>
            <a:pPr marL="285750" indent="-285750">
              <a:buFont typeface="Wingdings" panose="05000000000000000000" pitchFamily="2" charset="2"/>
              <a:buChar char="§"/>
            </a:pPr>
            <a:r>
              <a:rPr lang="es-PE" dirty="0">
                <a:latin typeface="Times New Roman" panose="02020603050405020304" pitchFamily="18" charset="0"/>
                <a:cs typeface="Times New Roman" panose="02020603050405020304" pitchFamily="18" charset="0"/>
              </a:rPr>
              <a:t>SANTAMARIA SANTISTEBAN, Jahir Santos</a:t>
            </a:r>
          </a:p>
          <a:p>
            <a:pPr marL="285750" indent="-285750">
              <a:buFont typeface="Wingdings" panose="05000000000000000000" pitchFamily="2" charset="2"/>
              <a:buChar char="§"/>
            </a:pPr>
            <a:r>
              <a:rPr lang="es-PE" dirty="0">
                <a:latin typeface="Times New Roman" panose="02020603050405020304" pitchFamily="18" charset="0"/>
                <a:cs typeface="Times New Roman" panose="02020603050405020304" pitchFamily="18" charset="0"/>
              </a:rPr>
              <a:t>SIESQUEN VALDIVIA, Luis Felipe</a:t>
            </a:r>
          </a:p>
        </p:txBody>
      </p:sp>
      <p:sp>
        <p:nvSpPr>
          <p:cNvPr id="11" name="CuadroTexto 10">
            <a:extLst>
              <a:ext uri="{FF2B5EF4-FFF2-40B4-BE49-F238E27FC236}">
                <a16:creationId xmlns:a16="http://schemas.microsoft.com/office/drawing/2014/main" id="{7BE757D3-04E2-E09F-556C-44C5C61D07D3}"/>
              </a:ext>
            </a:extLst>
          </p:cNvPr>
          <p:cNvSpPr txBox="1"/>
          <p:nvPr/>
        </p:nvSpPr>
        <p:spPr>
          <a:xfrm>
            <a:off x="1111654" y="4811635"/>
            <a:ext cx="1094274" cy="400110"/>
          </a:xfrm>
          <a:prstGeom prst="rect">
            <a:avLst/>
          </a:prstGeom>
          <a:noFill/>
        </p:spPr>
        <p:txBody>
          <a:bodyPr wrap="none" rtlCol="0">
            <a:spAutoFit/>
          </a:bodyPr>
          <a:lstStyle/>
          <a:p>
            <a:r>
              <a:rPr lang="es-PE" sz="2000" b="1" dirty="0"/>
              <a:t>ASESOR:</a:t>
            </a:r>
          </a:p>
        </p:txBody>
      </p:sp>
      <p:sp>
        <p:nvSpPr>
          <p:cNvPr id="12" name="CuadroTexto 11">
            <a:extLst>
              <a:ext uri="{FF2B5EF4-FFF2-40B4-BE49-F238E27FC236}">
                <a16:creationId xmlns:a16="http://schemas.microsoft.com/office/drawing/2014/main" id="{0C65263F-135A-FA30-313B-29D4DE61805D}"/>
              </a:ext>
            </a:extLst>
          </p:cNvPr>
          <p:cNvSpPr txBox="1"/>
          <p:nvPr/>
        </p:nvSpPr>
        <p:spPr>
          <a:xfrm>
            <a:off x="2579298" y="5374257"/>
            <a:ext cx="3835345" cy="369332"/>
          </a:xfrm>
          <a:prstGeom prst="rect">
            <a:avLst/>
          </a:prstGeom>
          <a:noFill/>
        </p:spPr>
        <p:txBody>
          <a:bodyPr wrap="none" rtlCol="0">
            <a:spAutoFit/>
          </a:bodyPr>
          <a:lstStyle/>
          <a:p>
            <a:r>
              <a:rPr lang="es-PE" dirty="0">
                <a:latin typeface="Times New Roman" panose="02020603050405020304" pitchFamily="18" charset="0"/>
                <a:cs typeface="Times New Roman" panose="02020603050405020304" pitchFamily="18" charset="0"/>
              </a:rPr>
              <a:t>ING. VILLEGAS CUBAS, Juan Elías</a:t>
            </a:r>
          </a:p>
        </p:txBody>
      </p:sp>
    </p:spTree>
    <p:extLst>
      <p:ext uri="{BB962C8B-B14F-4D97-AF65-F5344CB8AC3E}">
        <p14:creationId xmlns:p14="http://schemas.microsoft.com/office/powerpoint/2010/main" val="21049171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EB4DA8C5-8311-17F1-ADB4-31E1E67AD565}"/>
              </a:ext>
            </a:extLst>
          </p:cNvPr>
          <p:cNvSpPr txBox="1"/>
          <p:nvPr/>
        </p:nvSpPr>
        <p:spPr>
          <a:xfrm>
            <a:off x="214313" y="354177"/>
            <a:ext cx="3459616" cy="369332"/>
          </a:xfrm>
          <a:prstGeom prst="rect">
            <a:avLst/>
          </a:prstGeom>
          <a:noFill/>
        </p:spPr>
        <p:txBody>
          <a:bodyPr wrap="square">
            <a:spAutoFit/>
          </a:bodyPr>
          <a:lstStyle/>
          <a:p>
            <a:r>
              <a:rPr lang="es-ES" b="1" dirty="0">
                <a:latin typeface="Times New Roman" panose="02020603050405020304" pitchFamily="18" charset="0"/>
                <a:cs typeface="Times New Roman" panose="02020603050405020304" pitchFamily="18" charset="0"/>
              </a:rPr>
              <a:t>METODOLOGÍA CRISP-DM</a:t>
            </a:r>
          </a:p>
        </p:txBody>
      </p:sp>
      <p:pic>
        <p:nvPicPr>
          <p:cNvPr id="4" name="Imagen 3">
            <a:extLst>
              <a:ext uri="{FF2B5EF4-FFF2-40B4-BE49-F238E27FC236}">
                <a16:creationId xmlns:a16="http://schemas.microsoft.com/office/drawing/2014/main" id="{DC7439A2-257C-4CCB-73E8-4D73AB915333}"/>
              </a:ext>
            </a:extLst>
          </p:cNvPr>
          <p:cNvPicPr>
            <a:picLocks noChangeAspect="1"/>
          </p:cNvPicPr>
          <p:nvPr/>
        </p:nvPicPr>
        <p:blipFill>
          <a:blip r:embed="rId2"/>
          <a:stretch>
            <a:fillRect/>
          </a:stretch>
        </p:blipFill>
        <p:spPr>
          <a:xfrm>
            <a:off x="2527171" y="848357"/>
            <a:ext cx="7137658" cy="4750739"/>
          </a:xfrm>
          <a:prstGeom prst="rect">
            <a:avLst/>
          </a:prstGeom>
        </p:spPr>
      </p:pic>
      <p:sp>
        <p:nvSpPr>
          <p:cNvPr id="5" name="Rectángulo 4">
            <a:extLst>
              <a:ext uri="{FF2B5EF4-FFF2-40B4-BE49-F238E27FC236}">
                <a16:creationId xmlns:a16="http://schemas.microsoft.com/office/drawing/2014/main" id="{4958AB81-2994-2649-4C58-FD9B9DFD5AC0}"/>
              </a:ext>
            </a:extLst>
          </p:cNvPr>
          <p:cNvSpPr/>
          <p:nvPr/>
        </p:nvSpPr>
        <p:spPr>
          <a:xfrm>
            <a:off x="8434873" y="877078"/>
            <a:ext cx="1194319" cy="27432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 name="CuadroTexto 5">
            <a:extLst>
              <a:ext uri="{FF2B5EF4-FFF2-40B4-BE49-F238E27FC236}">
                <a16:creationId xmlns:a16="http://schemas.microsoft.com/office/drawing/2014/main" id="{94A4F7CE-16EF-ED82-D875-0D339663BD22}"/>
              </a:ext>
            </a:extLst>
          </p:cNvPr>
          <p:cNvSpPr txBox="1"/>
          <p:nvPr/>
        </p:nvSpPr>
        <p:spPr>
          <a:xfrm>
            <a:off x="4374257" y="6009643"/>
            <a:ext cx="3443485" cy="276999"/>
          </a:xfrm>
          <a:prstGeom prst="rect">
            <a:avLst/>
          </a:prstGeom>
          <a:noFill/>
        </p:spPr>
        <p:txBody>
          <a:bodyPr wrap="square">
            <a:spAutoFit/>
          </a:bodyPr>
          <a:lstStyle/>
          <a:p>
            <a:r>
              <a:rPr lang="es-PE" sz="1200" dirty="0">
                <a:latin typeface="Times New Roman" panose="02020603050405020304" pitchFamily="18" charset="0"/>
                <a:cs typeface="Times New Roman" panose="02020603050405020304" pitchFamily="18" charset="0"/>
              </a:rPr>
              <a:t>Nota: Basado en Metodología CRISP-DM</a:t>
            </a:r>
          </a:p>
        </p:txBody>
      </p:sp>
    </p:spTree>
    <p:extLst>
      <p:ext uri="{BB962C8B-B14F-4D97-AF65-F5344CB8AC3E}">
        <p14:creationId xmlns:p14="http://schemas.microsoft.com/office/powerpoint/2010/main" val="14713436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518680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OPERACIONALIZACIÓN DE VARIABLES</a:t>
            </a:r>
          </a:p>
        </p:txBody>
      </p:sp>
      <p:graphicFrame>
        <p:nvGraphicFramePr>
          <p:cNvPr id="6" name="Tabla 5">
            <a:extLst>
              <a:ext uri="{FF2B5EF4-FFF2-40B4-BE49-F238E27FC236}">
                <a16:creationId xmlns:a16="http://schemas.microsoft.com/office/drawing/2014/main" id="{51971F83-6206-AE73-6CAA-3B5DB83638F1}"/>
              </a:ext>
            </a:extLst>
          </p:cNvPr>
          <p:cNvGraphicFramePr>
            <a:graphicFrameLocks noGrp="1"/>
          </p:cNvGraphicFramePr>
          <p:nvPr>
            <p:extLst>
              <p:ext uri="{D42A27DB-BD31-4B8C-83A1-F6EECF244321}">
                <p14:modId xmlns:p14="http://schemas.microsoft.com/office/powerpoint/2010/main" val="762049883"/>
              </p:ext>
            </p:extLst>
          </p:nvPr>
        </p:nvGraphicFramePr>
        <p:xfrm>
          <a:off x="628650" y="837636"/>
          <a:ext cx="10840539" cy="5026123"/>
        </p:xfrm>
        <a:graphic>
          <a:graphicData uri="http://schemas.openxmlformats.org/drawingml/2006/table">
            <a:tbl>
              <a:tblPr bandRow="1"/>
              <a:tblGrid>
                <a:gridCol w="1087366">
                  <a:extLst>
                    <a:ext uri="{9D8B030D-6E8A-4147-A177-3AD203B41FA5}">
                      <a16:colId xmlns:a16="http://schemas.microsoft.com/office/drawing/2014/main" val="3781652956"/>
                    </a:ext>
                  </a:extLst>
                </a:gridCol>
                <a:gridCol w="1500713">
                  <a:extLst>
                    <a:ext uri="{9D8B030D-6E8A-4147-A177-3AD203B41FA5}">
                      <a16:colId xmlns:a16="http://schemas.microsoft.com/office/drawing/2014/main" val="3183999675"/>
                    </a:ext>
                  </a:extLst>
                </a:gridCol>
                <a:gridCol w="5568042">
                  <a:extLst>
                    <a:ext uri="{9D8B030D-6E8A-4147-A177-3AD203B41FA5}">
                      <a16:colId xmlns:a16="http://schemas.microsoft.com/office/drawing/2014/main" val="1508887135"/>
                    </a:ext>
                  </a:extLst>
                </a:gridCol>
                <a:gridCol w="2684418">
                  <a:extLst>
                    <a:ext uri="{9D8B030D-6E8A-4147-A177-3AD203B41FA5}">
                      <a16:colId xmlns:a16="http://schemas.microsoft.com/office/drawing/2014/main" val="1843232913"/>
                    </a:ext>
                  </a:extLst>
                </a:gridCol>
              </a:tblGrid>
              <a:tr h="598903">
                <a:tc>
                  <a:txBody>
                    <a:bodyPr/>
                    <a:lstStyle/>
                    <a:p>
                      <a:pPr algn="ctr" rtl="0" fontAlgn="ctr"/>
                      <a:r>
                        <a:rPr lang="es-PE" sz="1600" b="1" i="0" u="none" strike="noStrike" dirty="0">
                          <a:solidFill>
                            <a:srgbClr val="000000"/>
                          </a:solidFill>
                          <a:effectLst/>
                          <a:latin typeface="Times New Roman" panose="02020603050405020304" pitchFamily="18" charset="0"/>
                        </a:rPr>
                        <a:t>Variable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r>
                        <a:rPr lang="es-PE" sz="1600" b="1" i="0" u="none" strike="noStrike">
                          <a:solidFill>
                            <a:srgbClr val="000000"/>
                          </a:solidFill>
                          <a:effectLst/>
                          <a:latin typeface="Times New Roman" panose="02020603050405020304" pitchFamily="18" charset="0"/>
                        </a:rPr>
                        <a:t>Dimensión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r>
                        <a:rPr lang="es-PE" sz="1600" b="1" i="0" u="none" strike="noStrike" dirty="0">
                          <a:solidFill>
                            <a:srgbClr val="000000"/>
                          </a:solidFill>
                          <a:effectLst/>
                          <a:latin typeface="Times New Roman" panose="02020603050405020304" pitchFamily="18" charset="0"/>
                        </a:rPr>
                        <a:t>Indicadores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endParaRPr lang="es-PE" sz="1600" b="1" i="0" u="none" strike="noStrike">
                        <a:solidFill>
                          <a:srgbClr val="000000"/>
                        </a:solidFill>
                        <a:effectLst/>
                        <a:latin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extLst>
                  <a:ext uri="{0D108BD9-81ED-4DB2-BD59-A6C34878D82A}">
                    <a16:rowId xmlns:a16="http://schemas.microsoft.com/office/drawing/2014/main" val="2739790994"/>
                  </a:ext>
                </a:extLst>
              </a:tr>
              <a:tr h="643266">
                <a:tc rowSpan="4">
                  <a:txBody>
                    <a:bodyPr/>
                    <a:lstStyle/>
                    <a:p>
                      <a:pPr algn="ctr" rtl="0" fontAlgn="ctr"/>
                      <a:r>
                        <a:rPr lang="es-PE" sz="1600" b="0" i="0" u="none" strike="noStrike" dirty="0">
                          <a:solidFill>
                            <a:srgbClr val="000000"/>
                          </a:solidFill>
                          <a:effectLst/>
                          <a:latin typeface="Times New Roman" panose="02020603050405020304" pitchFamily="18" charset="0"/>
                          <a:cs typeface="Times New Roman" panose="02020603050405020304" pitchFamily="18" charset="0"/>
                        </a:rPr>
                        <a:t>Sistema inteligente basado en Deep Learning</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4">
                  <a:txBody>
                    <a:bodyPr/>
                    <a:lstStyle/>
                    <a:p>
                      <a:pPr algn="ctr" rtl="0" fontAlgn="ctr"/>
                      <a:r>
                        <a:rPr lang="es-MX" sz="1600" b="0" i="0" u="none" strike="noStrike" dirty="0">
                          <a:solidFill>
                            <a:srgbClr val="000000"/>
                          </a:solidFill>
                          <a:effectLst/>
                          <a:latin typeface="Times New Roman" panose="02020603050405020304" pitchFamily="18" charset="0"/>
                          <a:cs typeface="Times New Roman" panose="02020603050405020304" pitchFamily="18" charset="0"/>
                        </a:rPr>
                        <a:t>Rendimiento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Exactitud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Mide el rendimiento del sistema en la detección de cáncer de próstata, reflejando cuántas veces clasifica correctamente tanto los casos con cáncer como los sin cáncer.</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52045373"/>
                  </a:ext>
                </a:extLst>
              </a:tr>
              <a:tr h="621084">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Precisión</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Evalúa la confiabilidad del sistema al identificar correctamente los casos de cáncer de próstata positivos.</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07039454"/>
                  </a:ext>
                </a:extLst>
              </a:tr>
              <a:tr h="621084">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Sensibilidad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Indica la capacidad del sistema para detectar todos los casos verdaderos de cáncer de próstata, asegurando que los pacientes con cáncer no pasen desapercibidos y reciban la atención necesaria.</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91311937"/>
                  </a:ext>
                </a:extLst>
              </a:tr>
              <a:tr h="630243">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Especificidad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kern="1200" dirty="0">
                          <a:solidFill>
                            <a:schemeClr val="tx1"/>
                          </a:solidFill>
                          <a:latin typeface="Times New Roman" panose="02020603050405020304" pitchFamily="18" charset="0"/>
                          <a:ea typeface="+mn-ea"/>
                          <a:cs typeface="Times New Roman" panose="02020603050405020304" pitchFamily="18" charset="0"/>
                        </a:rPr>
                        <a:t>Mide la habilidad del sistema para identificar correctamente los casos sin cáncer de próstata, reduciendo el número de falsos positivos brindando confiabilidad a los pacientes.</a:t>
                      </a:r>
                      <a:endParaRPr lang="es-PE" sz="1600" kern="1200" dirty="0">
                        <a:solidFill>
                          <a:schemeClr val="tx1"/>
                        </a:solidFill>
                        <a:latin typeface="Times New Roman" panose="02020603050405020304" pitchFamily="18" charset="0"/>
                        <a:ea typeface="+mn-ea"/>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kern="1200" dirty="0">
                        <a:solidFill>
                          <a:schemeClr val="tx1"/>
                        </a:solidFill>
                        <a:latin typeface="Times New Roman" panose="02020603050405020304" pitchFamily="18" charset="0"/>
                        <a:ea typeface="+mn-ea"/>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61518005"/>
                  </a:ext>
                </a:extLst>
              </a:tr>
            </a:tbl>
          </a:graphicData>
        </a:graphic>
      </p:graphicFrame>
      <p:pic>
        <p:nvPicPr>
          <p:cNvPr id="3" name="image7.png" descr="Interfaz de usuario gráfica, Texto, Aplicación  Descripción generada automáticamente">
            <a:extLst>
              <a:ext uri="{FF2B5EF4-FFF2-40B4-BE49-F238E27FC236}">
                <a16:creationId xmlns:a16="http://schemas.microsoft.com/office/drawing/2014/main" id="{93E17D6D-EDBD-7EB5-616D-B867F3035842}"/>
              </a:ext>
            </a:extLst>
          </p:cNvPr>
          <p:cNvPicPr>
            <a:picLocks noChangeAspect="1"/>
          </p:cNvPicPr>
          <p:nvPr/>
        </p:nvPicPr>
        <p:blipFill>
          <a:blip r:embed="rId2" cstate="print"/>
          <a:stretch>
            <a:fillRect/>
          </a:stretch>
        </p:blipFill>
        <p:spPr>
          <a:xfrm>
            <a:off x="9052696" y="1823129"/>
            <a:ext cx="2194508" cy="356735"/>
          </a:xfrm>
          <a:prstGeom prst="rect">
            <a:avLst/>
          </a:prstGeom>
        </p:spPr>
      </p:pic>
      <p:pic>
        <p:nvPicPr>
          <p:cNvPr id="4" name="image8.png" descr="Interfaz de usuario gráfica, Texto  Descripción generada automáticamente">
            <a:extLst>
              <a:ext uri="{FF2B5EF4-FFF2-40B4-BE49-F238E27FC236}">
                <a16:creationId xmlns:a16="http://schemas.microsoft.com/office/drawing/2014/main" id="{AE41DEAB-42FF-B210-8B53-D666EE224A8B}"/>
              </a:ext>
            </a:extLst>
          </p:cNvPr>
          <p:cNvPicPr>
            <a:picLocks noChangeAspect="1"/>
          </p:cNvPicPr>
          <p:nvPr/>
        </p:nvPicPr>
        <p:blipFill>
          <a:blip r:embed="rId3" cstate="print"/>
          <a:stretch>
            <a:fillRect/>
          </a:stretch>
        </p:blipFill>
        <p:spPr>
          <a:xfrm>
            <a:off x="9411172" y="2741716"/>
            <a:ext cx="1382013" cy="358328"/>
          </a:xfrm>
          <a:prstGeom prst="rect">
            <a:avLst/>
          </a:prstGeom>
        </p:spPr>
      </p:pic>
      <p:pic>
        <p:nvPicPr>
          <p:cNvPr id="5" name="image9.png" descr="Interfaz de usuario gráfica, Texto, Aplicación  Descripción generada automáticamente">
            <a:extLst>
              <a:ext uri="{FF2B5EF4-FFF2-40B4-BE49-F238E27FC236}">
                <a16:creationId xmlns:a16="http://schemas.microsoft.com/office/drawing/2014/main" id="{3430D4B6-FB7B-394E-DF43-9489DC87C3AC}"/>
              </a:ext>
            </a:extLst>
          </p:cNvPr>
          <p:cNvPicPr>
            <a:picLocks noChangeAspect="1"/>
          </p:cNvPicPr>
          <p:nvPr/>
        </p:nvPicPr>
        <p:blipFill>
          <a:blip r:embed="rId4" cstate="print"/>
          <a:stretch>
            <a:fillRect/>
          </a:stretch>
        </p:blipFill>
        <p:spPr>
          <a:xfrm>
            <a:off x="9264967" y="3840262"/>
            <a:ext cx="1678505" cy="356735"/>
          </a:xfrm>
          <a:prstGeom prst="rect">
            <a:avLst/>
          </a:prstGeom>
        </p:spPr>
      </p:pic>
      <p:pic>
        <p:nvPicPr>
          <p:cNvPr id="7" name="image10.png" descr="Interfaz de usuario gráfica, Texto, Aplicación  Descripción generada automáticamente">
            <a:extLst>
              <a:ext uri="{FF2B5EF4-FFF2-40B4-BE49-F238E27FC236}">
                <a16:creationId xmlns:a16="http://schemas.microsoft.com/office/drawing/2014/main" id="{E72039A7-D2AA-C395-FAFA-6D36D79D875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42050" y="5107417"/>
            <a:ext cx="1615800" cy="356735"/>
          </a:xfrm>
          <a:prstGeom prst="rect">
            <a:avLst/>
          </a:prstGeom>
        </p:spPr>
      </p:pic>
    </p:spTree>
    <p:extLst>
      <p:ext uri="{BB962C8B-B14F-4D97-AF65-F5344CB8AC3E}">
        <p14:creationId xmlns:p14="http://schemas.microsoft.com/office/powerpoint/2010/main" val="42474024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4352010" y="1787425"/>
            <a:ext cx="3773790"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04</a:t>
            </a:r>
          </a:p>
          <a:p>
            <a:r>
              <a:rPr lang="es-PE" sz="4000" dirty="0">
                <a:latin typeface="Times New Roman" panose="02020603050405020304" pitchFamily="18" charset="0"/>
                <a:cs typeface="Times New Roman" panose="02020603050405020304" pitchFamily="18" charset="0"/>
              </a:rPr>
              <a:t>_____________</a:t>
            </a:r>
          </a:p>
          <a:p>
            <a:pPr algn="ctr"/>
            <a:r>
              <a:rPr lang="es-PE" sz="4000" b="1" dirty="0">
                <a:latin typeface="Times New Roman" panose="02020603050405020304" pitchFamily="18" charset="0"/>
                <a:cs typeface="Times New Roman" panose="02020603050405020304" pitchFamily="18" charset="0"/>
              </a:rPr>
              <a:t>DESARROLLO</a:t>
            </a:r>
          </a:p>
        </p:txBody>
      </p:sp>
    </p:spTree>
    <p:extLst>
      <p:ext uri="{BB962C8B-B14F-4D97-AF65-F5344CB8AC3E}">
        <p14:creationId xmlns:p14="http://schemas.microsoft.com/office/powerpoint/2010/main" val="28552053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B20BF6-11D2-F2EC-0B73-F9098DC7E067}"/>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8DF21D8D-F58F-01BB-749C-5E2E0E19B945}"/>
              </a:ext>
            </a:extLst>
          </p:cNvPr>
          <p:cNvSpPr txBox="1"/>
          <p:nvPr/>
        </p:nvSpPr>
        <p:spPr>
          <a:xfrm>
            <a:off x="674247" y="417148"/>
            <a:ext cx="136165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DATASET</a:t>
            </a:r>
          </a:p>
        </p:txBody>
      </p:sp>
      <p:pic>
        <p:nvPicPr>
          <p:cNvPr id="5" name="Imagen 4">
            <a:extLst>
              <a:ext uri="{FF2B5EF4-FFF2-40B4-BE49-F238E27FC236}">
                <a16:creationId xmlns:a16="http://schemas.microsoft.com/office/drawing/2014/main" id="{269AF300-B081-F79B-B245-3CDBD6CE3AA1}"/>
              </a:ext>
            </a:extLst>
          </p:cNvPr>
          <p:cNvPicPr>
            <a:picLocks noChangeAspect="1"/>
          </p:cNvPicPr>
          <p:nvPr/>
        </p:nvPicPr>
        <p:blipFill>
          <a:blip r:embed="rId2"/>
          <a:stretch>
            <a:fillRect/>
          </a:stretch>
        </p:blipFill>
        <p:spPr>
          <a:xfrm>
            <a:off x="2388134" y="1444183"/>
            <a:ext cx="7415726" cy="1278944"/>
          </a:xfrm>
          <a:prstGeom prst="rect">
            <a:avLst/>
          </a:prstGeom>
        </p:spPr>
      </p:pic>
      <p:pic>
        <p:nvPicPr>
          <p:cNvPr id="7" name="Imagen 6">
            <a:extLst>
              <a:ext uri="{FF2B5EF4-FFF2-40B4-BE49-F238E27FC236}">
                <a16:creationId xmlns:a16="http://schemas.microsoft.com/office/drawing/2014/main" id="{65B57F12-9F0F-486B-006E-41ECACEE74D7}"/>
              </a:ext>
            </a:extLst>
          </p:cNvPr>
          <p:cNvPicPr>
            <a:picLocks noChangeAspect="1"/>
          </p:cNvPicPr>
          <p:nvPr/>
        </p:nvPicPr>
        <p:blipFill>
          <a:blip r:embed="rId3">
            <a:extLst>
              <a:ext uri="{28A0092B-C50C-407E-A947-70E740481C1C}">
                <a14:useLocalDpi xmlns:a14="http://schemas.microsoft.com/office/drawing/2010/main" val="0"/>
              </a:ext>
            </a:extLst>
          </a:blip>
          <a:srcRect l="5479" t="40373" r="7800" b="9285"/>
          <a:stretch/>
        </p:blipFill>
        <p:spPr>
          <a:xfrm>
            <a:off x="4650627" y="3826432"/>
            <a:ext cx="2890739" cy="1976187"/>
          </a:xfrm>
          <a:prstGeom prst="rect">
            <a:avLst/>
          </a:prstGeom>
        </p:spPr>
      </p:pic>
      <p:sp>
        <p:nvSpPr>
          <p:cNvPr id="9" name="CuadroTexto 8">
            <a:extLst>
              <a:ext uri="{FF2B5EF4-FFF2-40B4-BE49-F238E27FC236}">
                <a16:creationId xmlns:a16="http://schemas.microsoft.com/office/drawing/2014/main" id="{0FDB9CAF-013C-8D02-443E-10266D036904}"/>
              </a:ext>
            </a:extLst>
          </p:cNvPr>
          <p:cNvSpPr txBox="1"/>
          <p:nvPr/>
        </p:nvSpPr>
        <p:spPr>
          <a:xfrm>
            <a:off x="5176418" y="1117815"/>
            <a:ext cx="1839158" cy="307777"/>
          </a:xfrm>
          <a:prstGeom prst="rect">
            <a:avLst/>
          </a:prstGeom>
          <a:noFill/>
        </p:spPr>
        <p:txBody>
          <a:bodyPr wrap="none" rtlCol="0">
            <a:spAutoFit/>
          </a:bodyPr>
          <a:lstStyle/>
          <a:p>
            <a:r>
              <a:rPr lang="es-PE" sz="1400" b="1" dirty="0">
                <a:latin typeface="Times New Roman" panose="02020603050405020304" pitchFamily="18" charset="0"/>
                <a:cs typeface="Times New Roman" panose="02020603050405020304" pitchFamily="18" charset="0"/>
              </a:rPr>
              <a:t>DATASET SICAP V2</a:t>
            </a:r>
          </a:p>
        </p:txBody>
      </p:sp>
      <p:sp>
        <p:nvSpPr>
          <p:cNvPr id="11" name="CuadroTexto 10">
            <a:extLst>
              <a:ext uri="{FF2B5EF4-FFF2-40B4-BE49-F238E27FC236}">
                <a16:creationId xmlns:a16="http://schemas.microsoft.com/office/drawing/2014/main" id="{0F5FD2EF-2AE4-22EA-3D70-016E55EBA1B1}"/>
              </a:ext>
            </a:extLst>
          </p:cNvPr>
          <p:cNvSpPr txBox="1"/>
          <p:nvPr/>
        </p:nvSpPr>
        <p:spPr>
          <a:xfrm>
            <a:off x="4706963" y="3275111"/>
            <a:ext cx="2778068" cy="307777"/>
          </a:xfrm>
          <a:prstGeom prst="rect">
            <a:avLst/>
          </a:prstGeom>
          <a:noFill/>
        </p:spPr>
        <p:txBody>
          <a:bodyPr wrap="none" rtlCol="0">
            <a:spAutoFit/>
          </a:bodyPr>
          <a:lstStyle/>
          <a:p>
            <a:r>
              <a:rPr lang="es-PE" sz="1400" b="1" dirty="0">
                <a:latin typeface="Times New Roman" panose="02020603050405020304" pitchFamily="18" charset="0"/>
                <a:cs typeface="Times New Roman" panose="02020603050405020304" pitchFamily="18" charset="0"/>
              </a:rPr>
              <a:t>RESOLUCIÓN DE LA IMAGEN</a:t>
            </a:r>
          </a:p>
        </p:txBody>
      </p:sp>
    </p:spTree>
    <p:extLst>
      <p:ext uri="{BB962C8B-B14F-4D97-AF65-F5344CB8AC3E}">
        <p14:creationId xmlns:p14="http://schemas.microsoft.com/office/powerpoint/2010/main" val="23793828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5547096"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IMÁGENES CON PATRONES CRIBIFORMES</a:t>
            </a:r>
          </a:p>
        </p:txBody>
      </p:sp>
      <p:sp>
        <p:nvSpPr>
          <p:cNvPr id="7" name="CuadroTexto 6">
            <a:extLst>
              <a:ext uri="{FF2B5EF4-FFF2-40B4-BE49-F238E27FC236}">
                <a16:creationId xmlns:a16="http://schemas.microsoft.com/office/drawing/2014/main" id="{DCBCC15E-CF47-423E-275E-5E55AD477DBA}"/>
              </a:ext>
            </a:extLst>
          </p:cNvPr>
          <p:cNvSpPr txBox="1"/>
          <p:nvPr/>
        </p:nvSpPr>
        <p:spPr>
          <a:xfrm>
            <a:off x="4374255" y="5342315"/>
            <a:ext cx="3443485" cy="276999"/>
          </a:xfrm>
          <a:prstGeom prst="rect">
            <a:avLst/>
          </a:prstGeom>
          <a:noFill/>
        </p:spPr>
        <p:txBody>
          <a:bodyPr wrap="square">
            <a:spAutoFit/>
          </a:bodyPr>
          <a:lstStyle/>
          <a:p>
            <a:r>
              <a:rPr lang="es-PE" sz="1200" dirty="0">
                <a:latin typeface="Times New Roman" panose="02020603050405020304" pitchFamily="18" charset="0"/>
                <a:cs typeface="Times New Roman" panose="02020603050405020304" pitchFamily="18" charset="0"/>
              </a:rPr>
              <a:t>Nota: </a:t>
            </a:r>
            <a:r>
              <a:rPr lang="es-MX" sz="1200" dirty="0">
                <a:latin typeface="Times New Roman" panose="02020603050405020304" pitchFamily="18" charset="0"/>
                <a:cs typeface="Times New Roman" panose="02020603050405020304" pitchFamily="18" charset="0"/>
              </a:rPr>
              <a:t>Obtenido y modificado de Rodríguez S. (2020)</a:t>
            </a:r>
            <a:endParaRPr lang="es-PE" sz="1200" dirty="0">
              <a:latin typeface="Times New Roman" panose="02020603050405020304" pitchFamily="18" charset="0"/>
              <a:cs typeface="Times New Roman" panose="02020603050405020304" pitchFamily="18" charset="0"/>
            </a:endParaRPr>
          </a:p>
        </p:txBody>
      </p:sp>
      <p:sp>
        <p:nvSpPr>
          <p:cNvPr id="12" name="Rectángulo 11">
            <a:extLst>
              <a:ext uri="{FF2B5EF4-FFF2-40B4-BE49-F238E27FC236}">
                <a16:creationId xmlns:a16="http://schemas.microsoft.com/office/drawing/2014/main" id="{F66E514C-E473-BBA4-9ED5-D768C8E922BE}"/>
              </a:ext>
            </a:extLst>
          </p:cNvPr>
          <p:cNvSpPr/>
          <p:nvPr/>
        </p:nvSpPr>
        <p:spPr>
          <a:xfrm>
            <a:off x="3136203" y="1176871"/>
            <a:ext cx="5919593" cy="330200"/>
          </a:xfrm>
          <a:prstGeom prst="rect">
            <a:avLst/>
          </a:prstGeom>
          <a:noFill/>
          <a:ln>
            <a:noFill/>
          </a:ln>
        </p:spPr>
        <p:txBody>
          <a:bodyPr spcFirstLastPara="1" wrap="square" lIns="91425" tIns="45700" rIns="91425" bIns="45700" anchor="t" anchorCtr="0">
            <a:noAutofit/>
          </a:bodyPr>
          <a:lstStyle/>
          <a:p>
            <a:pPr>
              <a:lnSpc>
                <a:spcPct val="107000"/>
              </a:lnSpc>
              <a:spcAft>
                <a:spcPts val="800"/>
              </a:spcAft>
            </a:pPr>
            <a:r>
              <a:rPr lang="es-E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 </a:t>
            </a:r>
            <a:r>
              <a:rPr lang="es-MX" sz="1400" dirty="0">
                <a:latin typeface="Times New Roman" panose="02020603050405020304" pitchFamily="18" charset="0"/>
                <a:cs typeface="Times New Roman" panose="02020603050405020304" pitchFamily="18" charset="0"/>
              </a:rPr>
              <a:t>Imágenes sin patrones cribiformes, no contiene signos de cáncer de próstata</a:t>
            </a:r>
            <a:endParaRPr lang="es-PE"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16" name="Imagen 15">
            <a:extLst>
              <a:ext uri="{FF2B5EF4-FFF2-40B4-BE49-F238E27FC236}">
                <a16:creationId xmlns:a16="http://schemas.microsoft.com/office/drawing/2014/main" id="{CDA07EE0-8516-85E4-DA53-48D9BC8980AE}"/>
              </a:ext>
            </a:extLst>
          </p:cNvPr>
          <p:cNvPicPr>
            <a:picLocks noChangeAspect="1"/>
          </p:cNvPicPr>
          <p:nvPr/>
        </p:nvPicPr>
        <p:blipFill rotWithShape="1">
          <a:blip r:embed="rId2"/>
          <a:srcRect t="12494" b="28896"/>
          <a:stretch/>
        </p:blipFill>
        <p:spPr>
          <a:xfrm>
            <a:off x="2947548" y="1576253"/>
            <a:ext cx="6296904" cy="1166948"/>
          </a:xfrm>
          <a:prstGeom prst="rect">
            <a:avLst/>
          </a:prstGeom>
        </p:spPr>
      </p:pic>
      <p:sp>
        <p:nvSpPr>
          <p:cNvPr id="17" name="Rectángulo 16">
            <a:extLst>
              <a:ext uri="{FF2B5EF4-FFF2-40B4-BE49-F238E27FC236}">
                <a16:creationId xmlns:a16="http://schemas.microsoft.com/office/drawing/2014/main" id="{6F791417-F47D-C77E-3378-E52BD9BEA9AD}"/>
              </a:ext>
            </a:extLst>
          </p:cNvPr>
          <p:cNvSpPr/>
          <p:nvPr/>
        </p:nvSpPr>
        <p:spPr>
          <a:xfrm>
            <a:off x="3193926" y="3098800"/>
            <a:ext cx="5804145" cy="330200"/>
          </a:xfrm>
          <a:prstGeom prst="rect">
            <a:avLst/>
          </a:prstGeom>
          <a:noFill/>
          <a:ln>
            <a:noFill/>
          </a:ln>
        </p:spPr>
        <p:txBody>
          <a:bodyPr spcFirstLastPara="1" wrap="square" lIns="91425" tIns="45700" rIns="91425" bIns="45700" anchor="t" anchorCtr="0">
            <a:noAutofit/>
          </a:bodyPr>
          <a:lstStyle/>
          <a:p>
            <a:pPr>
              <a:lnSpc>
                <a:spcPct val="107000"/>
              </a:lnSpc>
              <a:spcAft>
                <a:spcPts val="800"/>
              </a:spcAft>
            </a:pPr>
            <a:r>
              <a:rPr lang="es-ES" sz="1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a:t>
            </a:r>
            <a:r>
              <a:rPr lang="es-E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s-MX" sz="1400" dirty="0">
                <a:latin typeface="Times New Roman" panose="02020603050405020304" pitchFamily="18" charset="0"/>
                <a:cs typeface="Times New Roman" panose="02020603050405020304" pitchFamily="18" charset="0"/>
              </a:rPr>
              <a:t>Imágenes con patrones cribiformes, contiene signos de cáncer de próstata</a:t>
            </a:r>
            <a:endParaRPr lang="es-PE"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20" name="Imagen 19">
            <a:extLst>
              <a:ext uri="{FF2B5EF4-FFF2-40B4-BE49-F238E27FC236}">
                <a16:creationId xmlns:a16="http://schemas.microsoft.com/office/drawing/2014/main" id="{A391C1D6-7606-6A3F-A5BD-A0F7F870480B}"/>
              </a:ext>
            </a:extLst>
          </p:cNvPr>
          <p:cNvPicPr>
            <a:picLocks noChangeAspect="1"/>
          </p:cNvPicPr>
          <p:nvPr/>
        </p:nvPicPr>
        <p:blipFill>
          <a:blip r:embed="rId3"/>
          <a:stretch>
            <a:fillRect/>
          </a:stretch>
        </p:blipFill>
        <p:spPr>
          <a:xfrm>
            <a:off x="3057101" y="3535665"/>
            <a:ext cx="6077798" cy="1152686"/>
          </a:xfrm>
          <a:prstGeom prst="rect">
            <a:avLst/>
          </a:prstGeom>
        </p:spPr>
      </p:pic>
    </p:spTree>
    <p:extLst>
      <p:ext uri="{BB962C8B-B14F-4D97-AF65-F5344CB8AC3E}">
        <p14:creationId xmlns:p14="http://schemas.microsoft.com/office/powerpoint/2010/main" val="4718284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350CC9-B9C0-BA45-5EB8-B3903DF374BE}"/>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AAF784D3-56A9-DD46-E2F0-03C2FD0DD742}"/>
              </a:ext>
            </a:extLst>
          </p:cNvPr>
          <p:cNvSpPr txBox="1"/>
          <p:nvPr/>
        </p:nvSpPr>
        <p:spPr>
          <a:xfrm>
            <a:off x="119075" y="18032"/>
            <a:ext cx="314118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MODELOS EVALUADOS</a:t>
            </a:r>
          </a:p>
        </p:txBody>
      </p:sp>
      <p:sp>
        <p:nvSpPr>
          <p:cNvPr id="21" name="CuadroTexto 20">
            <a:extLst>
              <a:ext uri="{FF2B5EF4-FFF2-40B4-BE49-F238E27FC236}">
                <a16:creationId xmlns:a16="http://schemas.microsoft.com/office/drawing/2014/main" id="{D9811BD8-E105-875C-1ACB-FBE870CB1B6B}"/>
              </a:ext>
            </a:extLst>
          </p:cNvPr>
          <p:cNvSpPr txBox="1"/>
          <p:nvPr/>
        </p:nvSpPr>
        <p:spPr>
          <a:xfrm>
            <a:off x="1667306" y="1076095"/>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VGG16</a:t>
            </a:r>
            <a:endParaRPr lang="es-ES" b="1" u="sng" dirty="0">
              <a:latin typeface="Times New Roman" panose="02020603050405020304" pitchFamily="18" charset="0"/>
              <a:cs typeface="Times New Roman" panose="02020603050405020304" pitchFamily="18" charset="0"/>
            </a:endParaRPr>
          </a:p>
        </p:txBody>
      </p:sp>
      <p:sp>
        <p:nvSpPr>
          <p:cNvPr id="22" name="CuadroTexto 21">
            <a:extLst>
              <a:ext uri="{FF2B5EF4-FFF2-40B4-BE49-F238E27FC236}">
                <a16:creationId xmlns:a16="http://schemas.microsoft.com/office/drawing/2014/main" id="{E4F3F805-9329-31FF-5ED2-BF8971F0CFD1}"/>
              </a:ext>
            </a:extLst>
          </p:cNvPr>
          <p:cNvSpPr txBox="1"/>
          <p:nvPr/>
        </p:nvSpPr>
        <p:spPr>
          <a:xfrm>
            <a:off x="5607434" y="1053071"/>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VGG19</a:t>
            </a:r>
            <a:endParaRPr lang="es-ES" b="1" u="sng" dirty="0">
              <a:latin typeface="Times New Roman" panose="02020603050405020304" pitchFamily="18" charset="0"/>
              <a:cs typeface="Times New Roman" panose="02020603050405020304" pitchFamily="18" charset="0"/>
            </a:endParaRPr>
          </a:p>
        </p:txBody>
      </p:sp>
      <p:sp>
        <p:nvSpPr>
          <p:cNvPr id="24" name="CuadroTexto 23">
            <a:extLst>
              <a:ext uri="{FF2B5EF4-FFF2-40B4-BE49-F238E27FC236}">
                <a16:creationId xmlns:a16="http://schemas.microsoft.com/office/drawing/2014/main" id="{9EA8ECDB-87C8-40DA-1ED1-6BF427C9F9B9}"/>
              </a:ext>
            </a:extLst>
          </p:cNvPr>
          <p:cNvSpPr txBox="1"/>
          <p:nvPr/>
        </p:nvSpPr>
        <p:spPr>
          <a:xfrm>
            <a:off x="9648189" y="1053071"/>
            <a:ext cx="1120820"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ResNet50</a:t>
            </a:r>
            <a:endParaRPr lang="es-ES" b="1" u="sng" dirty="0">
              <a:latin typeface="Times New Roman" panose="02020603050405020304" pitchFamily="18" charset="0"/>
              <a:cs typeface="Times New Roman" panose="02020603050405020304" pitchFamily="18" charset="0"/>
            </a:endParaRPr>
          </a:p>
        </p:txBody>
      </p:sp>
      <p:pic>
        <p:nvPicPr>
          <p:cNvPr id="25" name="Imagen 24" descr="Diagrama&#10;&#10;Descripción generada automáticamente">
            <a:extLst>
              <a:ext uri="{FF2B5EF4-FFF2-40B4-BE49-F238E27FC236}">
                <a16:creationId xmlns:a16="http://schemas.microsoft.com/office/drawing/2014/main" id="{470BFE74-FE2A-9213-7092-45E59EB325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565" y="2700338"/>
            <a:ext cx="3467100" cy="2028825"/>
          </a:xfrm>
          <a:prstGeom prst="rect">
            <a:avLst/>
          </a:prstGeom>
        </p:spPr>
      </p:pic>
      <p:sp>
        <p:nvSpPr>
          <p:cNvPr id="27" name="CuadroTexto 26">
            <a:extLst>
              <a:ext uri="{FF2B5EF4-FFF2-40B4-BE49-F238E27FC236}">
                <a16:creationId xmlns:a16="http://schemas.microsoft.com/office/drawing/2014/main" id="{C43D70C7-6B76-259F-5344-83EC56C475DB}"/>
              </a:ext>
            </a:extLst>
          </p:cNvPr>
          <p:cNvSpPr txBox="1"/>
          <p:nvPr/>
        </p:nvSpPr>
        <p:spPr>
          <a:xfrm>
            <a:off x="512128" y="1842050"/>
            <a:ext cx="3287485" cy="461665"/>
          </a:xfrm>
          <a:prstGeom prst="rect">
            <a:avLst/>
          </a:prstGeom>
          <a:noFill/>
        </p:spPr>
        <p:txBody>
          <a:bodyPr wrap="square">
            <a:spAutoFit/>
          </a:bodyPr>
          <a:lstStyle/>
          <a:p>
            <a:pPr algn="ctr"/>
            <a:r>
              <a:rPr lang="es-ES" sz="1200" dirty="0">
                <a:effectLst/>
                <a:latin typeface="Times New Roman" panose="02020603050405020304" pitchFamily="18" charset="0"/>
                <a:ea typeface="Calibri" panose="020F0502020204030204" pitchFamily="34" charset="0"/>
              </a:rPr>
              <a:t>Arquitectura de VGG-16 separada por 16 capas convolucionales</a:t>
            </a:r>
            <a:endParaRPr lang="es-ES" sz="1200" dirty="0"/>
          </a:p>
        </p:txBody>
      </p:sp>
      <p:pic>
        <p:nvPicPr>
          <p:cNvPr id="28" name="Imagen 27" descr="Escala de tiempo&#10;&#10;Descripción generada automáticamente">
            <a:extLst>
              <a:ext uri="{FF2B5EF4-FFF2-40B4-BE49-F238E27FC236}">
                <a16:creationId xmlns:a16="http://schemas.microsoft.com/office/drawing/2014/main" id="{96385AD9-1A95-BB00-70B5-8552313F5B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47869" y="3243035"/>
            <a:ext cx="3835468" cy="943429"/>
          </a:xfrm>
          <a:prstGeom prst="rect">
            <a:avLst/>
          </a:prstGeom>
        </p:spPr>
      </p:pic>
      <p:sp>
        <p:nvSpPr>
          <p:cNvPr id="30" name="CuadroTexto 29">
            <a:extLst>
              <a:ext uri="{FF2B5EF4-FFF2-40B4-BE49-F238E27FC236}">
                <a16:creationId xmlns:a16="http://schemas.microsoft.com/office/drawing/2014/main" id="{585DB86F-58CF-0A47-BE22-5456745C6067}"/>
              </a:ext>
            </a:extLst>
          </p:cNvPr>
          <p:cNvSpPr txBox="1"/>
          <p:nvPr/>
        </p:nvSpPr>
        <p:spPr>
          <a:xfrm>
            <a:off x="5313247" y="1942077"/>
            <a:ext cx="1565502" cy="261610"/>
          </a:xfrm>
          <a:prstGeom prst="rect">
            <a:avLst/>
          </a:prstGeom>
          <a:noFill/>
        </p:spPr>
        <p:txBody>
          <a:bodyPr wrap="square">
            <a:spAutoFit/>
          </a:bodyPr>
          <a:lstStyle/>
          <a:p>
            <a:r>
              <a:rPr lang="es-ES" sz="1100" dirty="0">
                <a:effectLst/>
                <a:latin typeface="Times New Roman" panose="02020603050405020304" pitchFamily="18" charset="0"/>
                <a:ea typeface="Calibri" panose="020F0502020204030204" pitchFamily="34" charset="0"/>
              </a:rPr>
              <a:t>Modelo de red VGG-19</a:t>
            </a:r>
            <a:endParaRPr lang="es-ES" sz="1100" dirty="0"/>
          </a:p>
        </p:txBody>
      </p:sp>
      <p:pic>
        <p:nvPicPr>
          <p:cNvPr id="31" name="Imagen 30" descr="Gráfico, Diagrama, Gráfico de cajas y bigotes&#10;&#10;Descripción generada automáticamente">
            <a:extLst>
              <a:ext uri="{FF2B5EF4-FFF2-40B4-BE49-F238E27FC236}">
                <a16:creationId xmlns:a16="http://schemas.microsoft.com/office/drawing/2014/main" id="{28C1C065-9803-390A-A21F-8B08FBA8EC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35932" y="2986160"/>
            <a:ext cx="3145336" cy="1457177"/>
          </a:xfrm>
          <a:prstGeom prst="rect">
            <a:avLst/>
          </a:prstGeom>
        </p:spPr>
      </p:pic>
      <p:sp>
        <p:nvSpPr>
          <p:cNvPr id="33" name="CuadroTexto 32">
            <a:extLst>
              <a:ext uri="{FF2B5EF4-FFF2-40B4-BE49-F238E27FC236}">
                <a16:creationId xmlns:a16="http://schemas.microsoft.com/office/drawing/2014/main" id="{3B977614-EFBA-526A-70FB-B7280E2880C4}"/>
              </a:ext>
            </a:extLst>
          </p:cNvPr>
          <p:cNvSpPr txBox="1"/>
          <p:nvPr/>
        </p:nvSpPr>
        <p:spPr>
          <a:xfrm>
            <a:off x="9257551" y="1942077"/>
            <a:ext cx="1902097" cy="276999"/>
          </a:xfrm>
          <a:prstGeom prst="rect">
            <a:avLst/>
          </a:prstGeom>
          <a:noFill/>
        </p:spPr>
        <p:txBody>
          <a:bodyPr wrap="square">
            <a:spAutoFit/>
          </a:bodyPr>
          <a:lstStyle/>
          <a:p>
            <a:r>
              <a:rPr lang="es-ES" sz="1200" dirty="0">
                <a:effectLst/>
                <a:latin typeface="Times New Roman" panose="02020603050405020304" pitchFamily="18" charset="0"/>
                <a:ea typeface="Calibri" panose="020F0502020204030204" pitchFamily="34" charset="0"/>
              </a:rPr>
              <a:t>Arquitectura</a:t>
            </a:r>
            <a:r>
              <a:rPr lang="es-ES" sz="1100" dirty="0">
                <a:effectLst/>
                <a:latin typeface="Times New Roman" panose="02020603050405020304" pitchFamily="18" charset="0"/>
                <a:ea typeface="Calibri" panose="020F0502020204030204" pitchFamily="34" charset="0"/>
              </a:rPr>
              <a:t> de ResNet50</a:t>
            </a:r>
            <a:endParaRPr lang="es-ES" sz="1100" dirty="0"/>
          </a:p>
        </p:txBody>
      </p:sp>
      <p:sp>
        <p:nvSpPr>
          <p:cNvPr id="4" name="CuadroTexto 3">
            <a:extLst>
              <a:ext uri="{FF2B5EF4-FFF2-40B4-BE49-F238E27FC236}">
                <a16:creationId xmlns:a16="http://schemas.microsoft.com/office/drawing/2014/main" id="{4A9B50DD-8B56-0428-78B9-31AC1FB06CE5}"/>
              </a:ext>
            </a:extLst>
          </p:cNvPr>
          <p:cNvSpPr txBox="1"/>
          <p:nvPr/>
        </p:nvSpPr>
        <p:spPr>
          <a:xfrm>
            <a:off x="-546835" y="4892803"/>
            <a:ext cx="5239430" cy="276999"/>
          </a:xfrm>
          <a:prstGeom prst="rect">
            <a:avLst/>
          </a:prstGeom>
          <a:noFill/>
        </p:spPr>
        <p:txBody>
          <a:bodyPr wrap="square">
            <a:spAutoFit/>
          </a:bodyPr>
          <a:lstStyle/>
          <a:p>
            <a:pPr algn="ctr"/>
            <a:r>
              <a:rPr lang="es-PE" sz="1200" dirty="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200" dirty="0">
                <a:effectLst/>
                <a:latin typeface="Times New Roman" panose="02020603050405020304" pitchFamily="18" charset="0"/>
                <a:ea typeface="Calibri" panose="020F0502020204030204" pitchFamily="34" charset="0"/>
                <a:cs typeface="Times New Roman" panose="02020603050405020304" pitchFamily="18" charset="0"/>
              </a:rPr>
              <a:t>Quispe (2020)</a:t>
            </a:r>
            <a:endParaRPr lang="es-ES" sz="16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7" name="CuadroTexto 6">
            <a:extLst>
              <a:ext uri="{FF2B5EF4-FFF2-40B4-BE49-F238E27FC236}">
                <a16:creationId xmlns:a16="http://schemas.microsoft.com/office/drawing/2014/main" id="{135D23A8-19DD-EDE4-0EA6-1CBAA19A356F}"/>
              </a:ext>
            </a:extLst>
          </p:cNvPr>
          <p:cNvSpPr txBox="1"/>
          <p:nvPr/>
        </p:nvSpPr>
        <p:spPr>
          <a:xfrm>
            <a:off x="2911926" y="4888066"/>
            <a:ext cx="6368142" cy="261610"/>
          </a:xfrm>
          <a:prstGeom prst="rect">
            <a:avLst/>
          </a:prstGeom>
          <a:noFill/>
        </p:spPr>
        <p:txBody>
          <a:bodyPr wrap="square">
            <a:spAutoFit/>
          </a:bodyPr>
          <a:lstStyle/>
          <a:p>
            <a:pPr algn="ctr"/>
            <a:r>
              <a:rPr lang="es-PE" sz="110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100">
                <a:effectLst/>
                <a:latin typeface="Times New Roman" panose="02020603050405020304" pitchFamily="18" charset="0"/>
                <a:ea typeface="Calibri" panose="020F0502020204030204" pitchFamily="34" charset="0"/>
                <a:cs typeface="Times New Roman" panose="02020603050405020304" pitchFamily="18" charset="0"/>
              </a:rPr>
              <a:t>Jian, Jia, Shaozhong y Bilong (2020)</a:t>
            </a:r>
            <a:endParaRPr lang="es-ES"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 name="CuadroTexto 8">
            <a:extLst>
              <a:ext uri="{FF2B5EF4-FFF2-40B4-BE49-F238E27FC236}">
                <a16:creationId xmlns:a16="http://schemas.microsoft.com/office/drawing/2014/main" id="{BF4E1F55-BE15-4D8C-806D-E904E17D1894}"/>
              </a:ext>
            </a:extLst>
          </p:cNvPr>
          <p:cNvSpPr txBox="1"/>
          <p:nvPr/>
        </p:nvSpPr>
        <p:spPr>
          <a:xfrm>
            <a:off x="7024528" y="4867940"/>
            <a:ext cx="6368142" cy="271421"/>
          </a:xfrm>
          <a:prstGeom prst="rect">
            <a:avLst/>
          </a:prstGeom>
          <a:noFill/>
        </p:spPr>
        <p:txBody>
          <a:bodyPr wrap="square">
            <a:spAutoFit/>
          </a:bodyPr>
          <a:lstStyle/>
          <a:p>
            <a:pPr algn="ctr">
              <a:lnSpc>
                <a:spcPct val="115000"/>
              </a:lnSpc>
            </a:pPr>
            <a:r>
              <a:rPr lang="es-PE" sz="1100" dirty="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100" dirty="0" err="1">
                <a:effectLst/>
                <a:latin typeface="Times New Roman" panose="02020603050405020304" pitchFamily="18" charset="0"/>
                <a:ea typeface="Calibri" panose="020F0502020204030204" pitchFamily="34" charset="0"/>
                <a:cs typeface="Times New Roman" panose="02020603050405020304" pitchFamily="18" charset="0"/>
              </a:rPr>
              <a:t>Qingge</a:t>
            </a:r>
            <a:r>
              <a:rPr lang="es-ES" sz="1100" dirty="0">
                <a:effectLst/>
                <a:latin typeface="Times New Roman" panose="02020603050405020304" pitchFamily="18" charset="0"/>
                <a:ea typeface="Calibri" panose="020F0502020204030204" pitchFamily="34" charset="0"/>
                <a:cs typeface="Times New Roman" panose="02020603050405020304" pitchFamily="18" charset="0"/>
              </a:rPr>
              <a:t>, He, </a:t>
            </a:r>
            <a:r>
              <a:rPr lang="es-ES" sz="1100" dirty="0" err="1">
                <a:effectLst/>
                <a:latin typeface="Times New Roman" panose="02020603050405020304" pitchFamily="18" charset="0"/>
                <a:ea typeface="Calibri" panose="020F0502020204030204" pitchFamily="34" charset="0"/>
                <a:cs typeface="Times New Roman" panose="02020603050405020304" pitchFamily="18" charset="0"/>
              </a:rPr>
              <a:t>Yankui</a:t>
            </a:r>
            <a:r>
              <a:rPr lang="es-ES" sz="1100" dirty="0">
                <a:effectLst/>
                <a:latin typeface="Times New Roman" panose="02020603050405020304" pitchFamily="18" charset="0"/>
                <a:ea typeface="Calibri" panose="020F0502020204030204" pitchFamily="34" charset="0"/>
                <a:cs typeface="Times New Roman" panose="02020603050405020304" pitchFamily="18" charset="0"/>
              </a:rPr>
              <a:t> y Jie (2019)</a:t>
            </a:r>
            <a:endParaRPr lang="es-ES"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142968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949FFC-035D-C79B-2ADB-38499254EDE7}"/>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6422DA04-4C2A-ACBA-2AC0-CFEB21891FAD}"/>
              </a:ext>
            </a:extLst>
          </p:cNvPr>
          <p:cNvSpPr txBox="1"/>
          <p:nvPr/>
        </p:nvSpPr>
        <p:spPr>
          <a:xfrm>
            <a:off x="144229" y="549042"/>
            <a:ext cx="738830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HERRAMIENTAS PARA EL DESARROLLO DEL PROYECTO</a:t>
            </a:r>
          </a:p>
        </p:txBody>
      </p:sp>
      <p:cxnSp>
        <p:nvCxnSpPr>
          <p:cNvPr id="21" name="Conector recto de flecha 20">
            <a:extLst>
              <a:ext uri="{FF2B5EF4-FFF2-40B4-BE49-F238E27FC236}">
                <a16:creationId xmlns:a16="http://schemas.microsoft.com/office/drawing/2014/main" id="{78ADA8B2-6CAB-F54E-E0EF-D243351BCDF4}"/>
              </a:ext>
            </a:extLst>
          </p:cNvPr>
          <p:cNvCxnSpPr>
            <a:cxnSpLocks/>
          </p:cNvCxnSpPr>
          <p:nvPr/>
        </p:nvCxnSpPr>
        <p:spPr>
          <a:xfrm>
            <a:off x="1239409" y="3540594"/>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4" name="Grupo 33">
            <a:extLst>
              <a:ext uri="{FF2B5EF4-FFF2-40B4-BE49-F238E27FC236}">
                <a16:creationId xmlns:a16="http://schemas.microsoft.com/office/drawing/2014/main" id="{B6E8E295-09F6-9067-30B2-43D25FA88E6B}"/>
              </a:ext>
            </a:extLst>
          </p:cNvPr>
          <p:cNvGrpSpPr/>
          <p:nvPr/>
        </p:nvGrpSpPr>
        <p:grpSpPr>
          <a:xfrm>
            <a:off x="116802" y="3019293"/>
            <a:ext cx="1265090" cy="959845"/>
            <a:chOff x="668298" y="2114716"/>
            <a:chExt cx="1265090" cy="959845"/>
          </a:xfrm>
        </p:grpSpPr>
        <p:pic>
          <p:nvPicPr>
            <p:cNvPr id="26" name="Imagen 25" descr="Imagen que contiene tarjeta de presentación&#10;&#10;Descripción generada automáticamente">
              <a:extLst>
                <a:ext uri="{FF2B5EF4-FFF2-40B4-BE49-F238E27FC236}">
                  <a16:creationId xmlns:a16="http://schemas.microsoft.com/office/drawing/2014/main" id="{F0870BC5-D8B4-3670-0512-7FF12B0CB810}"/>
                </a:ext>
              </a:extLst>
            </p:cNvPr>
            <p:cNvPicPr>
              <a:picLocks noChangeAspect="1"/>
            </p:cNvPicPr>
            <p:nvPr/>
          </p:nvPicPr>
          <p:blipFill>
            <a:blip r:embed="rId2"/>
            <a:stretch>
              <a:fillRect/>
            </a:stretch>
          </p:blipFill>
          <p:spPr>
            <a:xfrm>
              <a:off x="968829" y="2283538"/>
              <a:ext cx="664028" cy="664028"/>
            </a:xfrm>
            <a:prstGeom prst="rect">
              <a:avLst/>
            </a:prstGeom>
          </p:spPr>
        </p:pic>
        <p:sp>
          <p:nvSpPr>
            <p:cNvPr id="27" name="CuadroTexto 26">
              <a:extLst>
                <a:ext uri="{FF2B5EF4-FFF2-40B4-BE49-F238E27FC236}">
                  <a16:creationId xmlns:a16="http://schemas.microsoft.com/office/drawing/2014/main" id="{006F7821-3B17-23BE-D065-E4BF5554761D}"/>
                </a:ext>
              </a:extLst>
            </p:cNvPr>
            <p:cNvSpPr txBox="1"/>
            <p:nvPr/>
          </p:nvSpPr>
          <p:spPr>
            <a:xfrm>
              <a:off x="865371" y="2114716"/>
              <a:ext cx="870944" cy="276999"/>
            </a:xfrm>
            <a:prstGeom prst="rect">
              <a:avLst/>
            </a:prstGeom>
            <a:noFill/>
          </p:spPr>
          <p:txBody>
            <a:bodyPr wrap="none" rtlCol="0">
              <a:spAutoFit/>
            </a:bodyPr>
            <a:lstStyle/>
            <a:p>
              <a:r>
                <a:rPr lang="es-PE" sz="1200" b="1" dirty="0"/>
                <a:t>Windows</a:t>
              </a:r>
              <a:endParaRPr lang="es-ES" b="1" dirty="0"/>
            </a:p>
          </p:txBody>
        </p:sp>
        <p:sp>
          <p:nvSpPr>
            <p:cNvPr id="28" name="CuadroTexto 27">
              <a:extLst>
                <a:ext uri="{FF2B5EF4-FFF2-40B4-BE49-F238E27FC236}">
                  <a16:creationId xmlns:a16="http://schemas.microsoft.com/office/drawing/2014/main" id="{E8B8FFE2-6C2B-264D-1502-CCCE3B9B130C}"/>
                </a:ext>
              </a:extLst>
            </p:cNvPr>
            <p:cNvSpPr txBox="1"/>
            <p:nvPr/>
          </p:nvSpPr>
          <p:spPr>
            <a:xfrm>
              <a:off x="668298" y="2828340"/>
              <a:ext cx="1265090" cy="246221"/>
            </a:xfrm>
            <a:prstGeom prst="rect">
              <a:avLst/>
            </a:prstGeom>
            <a:noFill/>
          </p:spPr>
          <p:txBody>
            <a:bodyPr wrap="none" rtlCol="0">
              <a:spAutoFit/>
            </a:bodyPr>
            <a:lstStyle/>
            <a:p>
              <a:r>
                <a:rPr lang="es-PE" sz="1000" dirty="0"/>
                <a:t>Sistema Operativo</a:t>
              </a:r>
              <a:endParaRPr lang="es-ES" sz="1000" dirty="0"/>
            </a:p>
          </p:txBody>
        </p:sp>
      </p:grpSp>
      <p:grpSp>
        <p:nvGrpSpPr>
          <p:cNvPr id="33" name="Grupo 32">
            <a:extLst>
              <a:ext uri="{FF2B5EF4-FFF2-40B4-BE49-F238E27FC236}">
                <a16:creationId xmlns:a16="http://schemas.microsoft.com/office/drawing/2014/main" id="{6F9F3B4E-5626-C029-4558-08F765268263}"/>
              </a:ext>
            </a:extLst>
          </p:cNvPr>
          <p:cNvGrpSpPr/>
          <p:nvPr/>
        </p:nvGrpSpPr>
        <p:grpSpPr>
          <a:xfrm>
            <a:off x="1860779" y="2972899"/>
            <a:ext cx="934871" cy="1094460"/>
            <a:chOff x="2153754" y="1976216"/>
            <a:chExt cx="934871" cy="1094460"/>
          </a:xfrm>
        </p:grpSpPr>
        <p:pic>
          <p:nvPicPr>
            <p:cNvPr id="30" name="Imagen 29" descr="Icono&#10;&#10;Descripción generada automáticamente">
              <a:extLst>
                <a:ext uri="{FF2B5EF4-FFF2-40B4-BE49-F238E27FC236}">
                  <a16:creationId xmlns:a16="http://schemas.microsoft.com/office/drawing/2014/main" id="{E9F3E86C-5133-291C-D38D-2CFE812E3E13}"/>
                </a:ext>
              </a:extLst>
            </p:cNvPr>
            <p:cNvPicPr>
              <a:picLocks noChangeAspect="1"/>
            </p:cNvPicPr>
            <p:nvPr/>
          </p:nvPicPr>
          <p:blipFill>
            <a:blip r:embed="rId3"/>
            <a:stretch>
              <a:fillRect/>
            </a:stretch>
          </p:blipFill>
          <p:spPr>
            <a:xfrm>
              <a:off x="2310505" y="2259305"/>
              <a:ext cx="621370" cy="621370"/>
            </a:xfrm>
            <a:prstGeom prst="rect">
              <a:avLst/>
            </a:prstGeom>
          </p:spPr>
        </p:pic>
        <p:sp>
          <p:nvSpPr>
            <p:cNvPr id="31" name="CuadroTexto 30">
              <a:extLst>
                <a:ext uri="{FF2B5EF4-FFF2-40B4-BE49-F238E27FC236}">
                  <a16:creationId xmlns:a16="http://schemas.microsoft.com/office/drawing/2014/main" id="{9C70956C-9865-3A92-FEA0-756500F8AB65}"/>
                </a:ext>
              </a:extLst>
            </p:cNvPr>
            <p:cNvSpPr txBox="1"/>
            <p:nvPr/>
          </p:nvSpPr>
          <p:spPr>
            <a:xfrm>
              <a:off x="2153754" y="1976216"/>
              <a:ext cx="934871" cy="276999"/>
            </a:xfrm>
            <a:prstGeom prst="rect">
              <a:avLst/>
            </a:prstGeom>
            <a:noFill/>
          </p:spPr>
          <p:txBody>
            <a:bodyPr wrap="none" rtlCol="0">
              <a:spAutoFit/>
            </a:bodyPr>
            <a:lstStyle/>
            <a:p>
              <a:r>
                <a:rPr lang="es-PE" sz="1200" b="1" dirty="0"/>
                <a:t>Anaconda</a:t>
              </a:r>
              <a:endParaRPr lang="es-ES" b="1" dirty="0"/>
            </a:p>
          </p:txBody>
        </p:sp>
        <p:sp>
          <p:nvSpPr>
            <p:cNvPr id="32" name="CuadroTexto 31">
              <a:extLst>
                <a:ext uri="{FF2B5EF4-FFF2-40B4-BE49-F238E27FC236}">
                  <a16:creationId xmlns:a16="http://schemas.microsoft.com/office/drawing/2014/main" id="{30157C9F-4A40-6E4D-FDE2-9C482F20B535}"/>
                </a:ext>
              </a:extLst>
            </p:cNvPr>
            <p:cNvSpPr txBox="1"/>
            <p:nvPr/>
          </p:nvSpPr>
          <p:spPr>
            <a:xfrm>
              <a:off x="2218674" y="2824455"/>
              <a:ext cx="805029" cy="246221"/>
            </a:xfrm>
            <a:prstGeom prst="rect">
              <a:avLst/>
            </a:prstGeom>
            <a:noFill/>
          </p:spPr>
          <p:txBody>
            <a:bodyPr wrap="none" rtlCol="0">
              <a:spAutoFit/>
            </a:bodyPr>
            <a:lstStyle/>
            <a:p>
              <a:r>
                <a:rPr lang="es-PE" sz="1000" dirty="0"/>
                <a:t>Desarrollo</a:t>
              </a:r>
              <a:endParaRPr lang="es-ES" sz="1000" dirty="0"/>
            </a:p>
          </p:txBody>
        </p:sp>
      </p:grpSp>
      <p:grpSp>
        <p:nvGrpSpPr>
          <p:cNvPr id="46" name="Grupo 45">
            <a:extLst>
              <a:ext uri="{FF2B5EF4-FFF2-40B4-BE49-F238E27FC236}">
                <a16:creationId xmlns:a16="http://schemas.microsoft.com/office/drawing/2014/main" id="{08428AD7-74AC-0059-092F-AE3C7489F20F}"/>
              </a:ext>
            </a:extLst>
          </p:cNvPr>
          <p:cNvGrpSpPr/>
          <p:nvPr/>
        </p:nvGrpSpPr>
        <p:grpSpPr>
          <a:xfrm>
            <a:off x="9956745" y="2116335"/>
            <a:ext cx="1373837" cy="1179957"/>
            <a:chOff x="6411332" y="1440756"/>
            <a:chExt cx="1297150" cy="1102269"/>
          </a:xfrm>
        </p:grpSpPr>
        <p:pic>
          <p:nvPicPr>
            <p:cNvPr id="36" name="Imagen 35" descr="Icono&#10;&#10;Descripción generada automáticamente">
              <a:extLst>
                <a:ext uri="{FF2B5EF4-FFF2-40B4-BE49-F238E27FC236}">
                  <a16:creationId xmlns:a16="http://schemas.microsoft.com/office/drawing/2014/main" id="{16E168F7-1D54-5861-7142-6D12C752269A}"/>
                </a:ext>
              </a:extLst>
            </p:cNvPr>
            <p:cNvPicPr>
              <a:picLocks noChangeAspect="1"/>
            </p:cNvPicPr>
            <p:nvPr/>
          </p:nvPicPr>
          <p:blipFill>
            <a:blip r:embed="rId4"/>
            <a:stretch>
              <a:fillRect/>
            </a:stretch>
          </p:blipFill>
          <p:spPr>
            <a:xfrm>
              <a:off x="6739605" y="1902421"/>
              <a:ext cx="640604" cy="640604"/>
            </a:xfrm>
            <a:prstGeom prst="rect">
              <a:avLst/>
            </a:prstGeom>
          </p:spPr>
        </p:pic>
        <p:sp>
          <p:nvSpPr>
            <p:cNvPr id="37" name="CuadroTexto 36">
              <a:extLst>
                <a:ext uri="{FF2B5EF4-FFF2-40B4-BE49-F238E27FC236}">
                  <a16:creationId xmlns:a16="http://schemas.microsoft.com/office/drawing/2014/main" id="{4C0B0F9E-DB48-1CDB-68F5-0CA3EDCF1F50}"/>
                </a:ext>
              </a:extLst>
            </p:cNvPr>
            <p:cNvSpPr txBox="1"/>
            <p:nvPr/>
          </p:nvSpPr>
          <p:spPr>
            <a:xfrm>
              <a:off x="6411332" y="1440756"/>
              <a:ext cx="1297150" cy="461665"/>
            </a:xfrm>
            <a:prstGeom prst="rect">
              <a:avLst/>
            </a:prstGeom>
            <a:noFill/>
          </p:spPr>
          <p:txBody>
            <a:bodyPr wrap="none" rtlCol="0">
              <a:spAutoFit/>
            </a:bodyPr>
            <a:lstStyle/>
            <a:p>
              <a:pPr algn="ctr"/>
              <a:r>
                <a:rPr lang="es-PE" sz="1200" b="1" dirty="0"/>
                <a:t>Firebase </a:t>
              </a:r>
            </a:p>
            <a:p>
              <a:pPr algn="ctr"/>
              <a:r>
                <a:rPr lang="es-PE" sz="1200" b="1" dirty="0"/>
                <a:t>Authentication</a:t>
              </a:r>
              <a:endParaRPr lang="es-ES" b="1" dirty="0"/>
            </a:p>
          </p:txBody>
        </p:sp>
      </p:grpSp>
      <p:grpSp>
        <p:nvGrpSpPr>
          <p:cNvPr id="49" name="Grupo 48">
            <a:extLst>
              <a:ext uri="{FF2B5EF4-FFF2-40B4-BE49-F238E27FC236}">
                <a16:creationId xmlns:a16="http://schemas.microsoft.com/office/drawing/2014/main" id="{B1BADBD1-AFD5-2F61-41A2-89A1FA262627}"/>
              </a:ext>
            </a:extLst>
          </p:cNvPr>
          <p:cNvGrpSpPr/>
          <p:nvPr/>
        </p:nvGrpSpPr>
        <p:grpSpPr>
          <a:xfrm>
            <a:off x="4288329" y="1871656"/>
            <a:ext cx="3782357" cy="3116507"/>
            <a:chOff x="4110034" y="1861892"/>
            <a:chExt cx="3782357" cy="3116507"/>
          </a:xfrm>
        </p:grpSpPr>
        <p:grpSp>
          <p:nvGrpSpPr>
            <p:cNvPr id="24" name="Grupo 23">
              <a:extLst>
                <a:ext uri="{FF2B5EF4-FFF2-40B4-BE49-F238E27FC236}">
                  <a16:creationId xmlns:a16="http://schemas.microsoft.com/office/drawing/2014/main" id="{AF31D1D5-5BB6-A15A-7BC4-67FA702F28C5}"/>
                </a:ext>
              </a:extLst>
            </p:cNvPr>
            <p:cNvGrpSpPr/>
            <p:nvPr/>
          </p:nvGrpSpPr>
          <p:grpSpPr>
            <a:xfrm>
              <a:off x="4280317" y="1861892"/>
              <a:ext cx="712054" cy="787265"/>
              <a:chOff x="1033264" y="2919317"/>
              <a:chExt cx="712054" cy="787265"/>
            </a:xfrm>
          </p:grpSpPr>
          <p:pic>
            <p:nvPicPr>
              <p:cNvPr id="11" name="Gráfico 10">
                <a:extLst>
                  <a:ext uri="{FF2B5EF4-FFF2-40B4-BE49-F238E27FC236}">
                    <a16:creationId xmlns:a16="http://schemas.microsoft.com/office/drawing/2014/main" id="{D4A56704-3D83-96CF-FA93-6421E452837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40279" y="3204478"/>
                <a:ext cx="502104" cy="502104"/>
              </a:xfrm>
              <a:prstGeom prst="rect">
                <a:avLst/>
              </a:prstGeom>
            </p:spPr>
          </p:pic>
          <p:sp>
            <p:nvSpPr>
              <p:cNvPr id="12" name="CuadroTexto 11">
                <a:extLst>
                  <a:ext uri="{FF2B5EF4-FFF2-40B4-BE49-F238E27FC236}">
                    <a16:creationId xmlns:a16="http://schemas.microsoft.com/office/drawing/2014/main" id="{E11AA0C1-D776-0A21-1CAA-16AE6AF21BC5}"/>
                  </a:ext>
                </a:extLst>
              </p:cNvPr>
              <p:cNvSpPr txBox="1"/>
              <p:nvPr/>
            </p:nvSpPr>
            <p:spPr>
              <a:xfrm>
                <a:off x="1033264" y="2919317"/>
                <a:ext cx="712054" cy="276999"/>
              </a:xfrm>
              <a:prstGeom prst="rect">
                <a:avLst/>
              </a:prstGeom>
              <a:noFill/>
            </p:spPr>
            <p:txBody>
              <a:bodyPr wrap="none" rtlCol="0">
                <a:spAutoFit/>
              </a:bodyPr>
              <a:lstStyle/>
              <a:p>
                <a:r>
                  <a:rPr lang="es-PE" sz="1200" b="1" dirty="0"/>
                  <a:t>Python</a:t>
                </a:r>
                <a:endParaRPr lang="es-ES" b="1" dirty="0"/>
              </a:p>
            </p:txBody>
          </p:sp>
        </p:grpSp>
        <p:grpSp>
          <p:nvGrpSpPr>
            <p:cNvPr id="23" name="Grupo 22">
              <a:extLst>
                <a:ext uri="{FF2B5EF4-FFF2-40B4-BE49-F238E27FC236}">
                  <a16:creationId xmlns:a16="http://schemas.microsoft.com/office/drawing/2014/main" id="{6FD085E1-8909-A37E-46ED-A5DC315ED5A1}"/>
                </a:ext>
              </a:extLst>
            </p:cNvPr>
            <p:cNvGrpSpPr/>
            <p:nvPr/>
          </p:nvGrpSpPr>
          <p:grpSpPr>
            <a:xfrm>
              <a:off x="7162576" y="2234430"/>
              <a:ext cx="729815" cy="839390"/>
              <a:chOff x="5088761" y="2384788"/>
              <a:chExt cx="729815" cy="839390"/>
            </a:xfrm>
          </p:grpSpPr>
          <p:pic>
            <p:nvPicPr>
              <p:cNvPr id="17" name="Imagen 16" descr="Dibujo con letras blancas&#10;&#10;Descripción generada automáticamente con confianza media">
                <a:extLst>
                  <a:ext uri="{FF2B5EF4-FFF2-40B4-BE49-F238E27FC236}">
                    <a16:creationId xmlns:a16="http://schemas.microsoft.com/office/drawing/2014/main" id="{B4374C0F-01B2-434C-4ECE-23D6BBFCC2E5}"/>
                  </a:ext>
                </a:extLst>
              </p:cNvPr>
              <p:cNvPicPr>
                <a:picLocks noChangeAspect="1"/>
              </p:cNvPicPr>
              <p:nvPr/>
            </p:nvPicPr>
            <p:blipFill>
              <a:blip r:embed="rId7"/>
              <a:stretch>
                <a:fillRect/>
              </a:stretch>
            </p:blipFill>
            <p:spPr>
              <a:xfrm>
                <a:off x="5230109" y="2764257"/>
                <a:ext cx="459921" cy="459921"/>
              </a:xfrm>
              <a:prstGeom prst="rect">
                <a:avLst/>
              </a:prstGeom>
            </p:spPr>
          </p:pic>
          <p:sp>
            <p:nvSpPr>
              <p:cNvPr id="18" name="CuadroTexto 17">
                <a:extLst>
                  <a:ext uri="{FF2B5EF4-FFF2-40B4-BE49-F238E27FC236}">
                    <a16:creationId xmlns:a16="http://schemas.microsoft.com/office/drawing/2014/main" id="{59B017B4-DE8D-9889-6185-249A2B2CCA2E}"/>
                  </a:ext>
                </a:extLst>
              </p:cNvPr>
              <p:cNvSpPr txBox="1"/>
              <p:nvPr/>
            </p:nvSpPr>
            <p:spPr>
              <a:xfrm>
                <a:off x="5088761" y="2384788"/>
                <a:ext cx="729815" cy="276999"/>
              </a:xfrm>
              <a:prstGeom prst="rect">
                <a:avLst/>
              </a:prstGeom>
              <a:noFill/>
            </p:spPr>
            <p:txBody>
              <a:bodyPr wrap="none" rtlCol="0">
                <a:spAutoFit/>
              </a:bodyPr>
              <a:lstStyle/>
              <a:p>
                <a:r>
                  <a:rPr lang="es-PE" sz="1200" b="1" dirty="0"/>
                  <a:t>Django</a:t>
                </a:r>
                <a:endParaRPr lang="es-ES" b="1" dirty="0"/>
              </a:p>
            </p:txBody>
          </p:sp>
        </p:grpSp>
        <p:grpSp>
          <p:nvGrpSpPr>
            <p:cNvPr id="41" name="Grupo 40">
              <a:extLst>
                <a:ext uri="{FF2B5EF4-FFF2-40B4-BE49-F238E27FC236}">
                  <a16:creationId xmlns:a16="http://schemas.microsoft.com/office/drawing/2014/main" id="{52F3710F-C20B-3990-A335-ABD9142FCAE1}"/>
                </a:ext>
              </a:extLst>
            </p:cNvPr>
            <p:cNvGrpSpPr/>
            <p:nvPr/>
          </p:nvGrpSpPr>
          <p:grpSpPr>
            <a:xfrm>
              <a:off x="4304447" y="2860086"/>
              <a:ext cx="628826" cy="813609"/>
              <a:chOff x="4316544" y="3522157"/>
              <a:chExt cx="628826" cy="813609"/>
            </a:xfrm>
          </p:grpSpPr>
          <p:pic>
            <p:nvPicPr>
              <p:cNvPr id="39" name="Imagen 38" descr="Logotipo&#10;&#10;Descripción generada automáticamente">
                <a:extLst>
                  <a:ext uri="{FF2B5EF4-FFF2-40B4-BE49-F238E27FC236}">
                    <a16:creationId xmlns:a16="http://schemas.microsoft.com/office/drawing/2014/main" id="{B3A32712-EDE5-BB44-B680-17AB7430C7E7}"/>
                  </a:ext>
                </a:extLst>
              </p:cNvPr>
              <p:cNvPicPr>
                <a:picLocks noChangeAspect="1"/>
              </p:cNvPicPr>
              <p:nvPr/>
            </p:nvPicPr>
            <p:blipFill>
              <a:blip r:embed="rId8"/>
              <a:stretch>
                <a:fillRect/>
              </a:stretch>
            </p:blipFill>
            <p:spPr>
              <a:xfrm>
                <a:off x="4382259" y="3819889"/>
                <a:ext cx="515877" cy="515877"/>
              </a:xfrm>
              <a:prstGeom prst="rect">
                <a:avLst/>
              </a:prstGeom>
            </p:spPr>
          </p:pic>
          <p:sp>
            <p:nvSpPr>
              <p:cNvPr id="40" name="CuadroTexto 39">
                <a:extLst>
                  <a:ext uri="{FF2B5EF4-FFF2-40B4-BE49-F238E27FC236}">
                    <a16:creationId xmlns:a16="http://schemas.microsoft.com/office/drawing/2014/main" id="{2E32F743-6E59-7DCE-094D-9CB0090D6155}"/>
                  </a:ext>
                </a:extLst>
              </p:cNvPr>
              <p:cNvSpPr txBox="1"/>
              <p:nvPr/>
            </p:nvSpPr>
            <p:spPr>
              <a:xfrm>
                <a:off x="4316544" y="3522157"/>
                <a:ext cx="628826" cy="276999"/>
              </a:xfrm>
              <a:prstGeom prst="rect">
                <a:avLst/>
              </a:prstGeom>
              <a:noFill/>
            </p:spPr>
            <p:txBody>
              <a:bodyPr wrap="none" rtlCol="0">
                <a:spAutoFit/>
              </a:bodyPr>
              <a:lstStyle/>
              <a:p>
                <a:r>
                  <a:rPr lang="es-PE" sz="1200" b="1" dirty="0"/>
                  <a:t>Keras</a:t>
                </a:r>
                <a:endParaRPr lang="es-ES" b="1" dirty="0"/>
              </a:p>
            </p:txBody>
          </p:sp>
        </p:grpSp>
        <p:grpSp>
          <p:nvGrpSpPr>
            <p:cNvPr id="45" name="Grupo 44">
              <a:extLst>
                <a:ext uri="{FF2B5EF4-FFF2-40B4-BE49-F238E27FC236}">
                  <a16:creationId xmlns:a16="http://schemas.microsoft.com/office/drawing/2014/main" id="{0F116A28-0513-24B6-27E7-80E3F4FF69CA}"/>
                </a:ext>
              </a:extLst>
            </p:cNvPr>
            <p:cNvGrpSpPr/>
            <p:nvPr/>
          </p:nvGrpSpPr>
          <p:grpSpPr>
            <a:xfrm>
              <a:off x="4110034" y="4057729"/>
              <a:ext cx="1016432" cy="920670"/>
              <a:chOff x="4110034" y="4057729"/>
              <a:chExt cx="1016432" cy="920670"/>
            </a:xfrm>
          </p:grpSpPr>
          <p:pic>
            <p:nvPicPr>
              <p:cNvPr id="43" name="Imagen 42" descr="Logotipo&#10;&#10;Descripción generada automáticamente">
                <a:extLst>
                  <a:ext uri="{FF2B5EF4-FFF2-40B4-BE49-F238E27FC236}">
                    <a16:creationId xmlns:a16="http://schemas.microsoft.com/office/drawing/2014/main" id="{8F2E4155-6ED2-4361-2D2B-68AF3029D0AE}"/>
                  </a:ext>
                </a:extLst>
              </p:cNvPr>
              <p:cNvPicPr>
                <a:picLocks noChangeAspect="1"/>
              </p:cNvPicPr>
              <p:nvPr/>
            </p:nvPicPr>
            <p:blipFill>
              <a:blip r:embed="rId9"/>
              <a:stretch>
                <a:fillRect/>
              </a:stretch>
            </p:blipFill>
            <p:spPr>
              <a:xfrm>
                <a:off x="4329984" y="4417430"/>
                <a:ext cx="560969" cy="560969"/>
              </a:xfrm>
              <a:prstGeom prst="rect">
                <a:avLst/>
              </a:prstGeom>
            </p:spPr>
          </p:pic>
          <p:sp>
            <p:nvSpPr>
              <p:cNvPr id="44" name="CuadroTexto 43">
                <a:extLst>
                  <a:ext uri="{FF2B5EF4-FFF2-40B4-BE49-F238E27FC236}">
                    <a16:creationId xmlns:a16="http://schemas.microsoft.com/office/drawing/2014/main" id="{15D5A6EF-0DCF-1B9F-D21E-E3C502421383}"/>
                  </a:ext>
                </a:extLst>
              </p:cNvPr>
              <p:cNvSpPr txBox="1"/>
              <p:nvPr/>
            </p:nvSpPr>
            <p:spPr>
              <a:xfrm>
                <a:off x="4110034" y="4057729"/>
                <a:ext cx="1016432" cy="276999"/>
              </a:xfrm>
              <a:prstGeom prst="rect">
                <a:avLst/>
              </a:prstGeom>
              <a:noFill/>
            </p:spPr>
            <p:txBody>
              <a:bodyPr wrap="none" rtlCol="0">
                <a:spAutoFit/>
              </a:bodyPr>
              <a:lstStyle/>
              <a:p>
                <a:r>
                  <a:rPr lang="es-PE" sz="1200" b="1" dirty="0"/>
                  <a:t>Tensorflow</a:t>
                </a:r>
                <a:endParaRPr lang="es-ES" b="1" dirty="0"/>
              </a:p>
            </p:txBody>
          </p:sp>
        </p:grpSp>
      </p:grpSp>
      <p:cxnSp>
        <p:nvCxnSpPr>
          <p:cNvPr id="47" name="Conector recto de flecha 46">
            <a:extLst>
              <a:ext uri="{FF2B5EF4-FFF2-40B4-BE49-F238E27FC236}">
                <a16:creationId xmlns:a16="http://schemas.microsoft.com/office/drawing/2014/main" id="{637C5FD2-77B9-24D1-CFCB-E0B2339CAC44}"/>
              </a:ext>
            </a:extLst>
          </p:cNvPr>
          <p:cNvCxnSpPr>
            <a:cxnSpLocks/>
          </p:cNvCxnSpPr>
          <p:nvPr/>
        </p:nvCxnSpPr>
        <p:spPr>
          <a:xfrm>
            <a:off x="2795650" y="3540594"/>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Rectángulo 47">
            <a:extLst>
              <a:ext uri="{FF2B5EF4-FFF2-40B4-BE49-F238E27FC236}">
                <a16:creationId xmlns:a16="http://schemas.microsoft.com/office/drawing/2014/main" id="{807BC917-228F-7279-16FF-693673951F3C}"/>
              </a:ext>
            </a:extLst>
          </p:cNvPr>
          <p:cNvSpPr/>
          <p:nvPr/>
        </p:nvSpPr>
        <p:spPr>
          <a:xfrm>
            <a:off x="3688611" y="1394824"/>
            <a:ext cx="2266075" cy="4534220"/>
          </a:xfrm>
          <a:prstGeom prst="rect">
            <a:avLst/>
          </a:prstGeom>
          <a:noFill/>
          <a:ln w="22225" cmpd="tri">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54" name="Grupo 53">
            <a:extLst>
              <a:ext uri="{FF2B5EF4-FFF2-40B4-BE49-F238E27FC236}">
                <a16:creationId xmlns:a16="http://schemas.microsoft.com/office/drawing/2014/main" id="{CDF0A71F-1CDA-FC03-9E55-AD93DA3EFB47}"/>
              </a:ext>
            </a:extLst>
          </p:cNvPr>
          <p:cNvGrpSpPr/>
          <p:nvPr/>
        </p:nvGrpSpPr>
        <p:grpSpPr>
          <a:xfrm>
            <a:off x="9897895" y="3852143"/>
            <a:ext cx="1491536" cy="1351426"/>
            <a:chOff x="8776318" y="3495929"/>
            <a:chExt cx="1045317" cy="1024595"/>
          </a:xfrm>
        </p:grpSpPr>
        <p:pic>
          <p:nvPicPr>
            <p:cNvPr id="52" name="Imagen 51" descr="Logotipo, nombre de la empresa&#10;&#10;Descripción generada automáticamente">
              <a:extLst>
                <a:ext uri="{FF2B5EF4-FFF2-40B4-BE49-F238E27FC236}">
                  <a16:creationId xmlns:a16="http://schemas.microsoft.com/office/drawing/2014/main" id="{A1FC2C3C-FA5F-7BCD-0A0A-0B6DCFBB1FAF}"/>
                </a:ext>
              </a:extLst>
            </p:cNvPr>
            <p:cNvPicPr>
              <a:picLocks noChangeAspect="1"/>
            </p:cNvPicPr>
            <p:nvPr/>
          </p:nvPicPr>
          <p:blipFill>
            <a:blip r:embed="rId10"/>
            <a:stretch>
              <a:fillRect/>
            </a:stretch>
          </p:blipFill>
          <p:spPr>
            <a:xfrm>
              <a:off x="8776318" y="3735933"/>
              <a:ext cx="1045317" cy="784591"/>
            </a:xfrm>
            <a:prstGeom prst="rect">
              <a:avLst/>
            </a:prstGeom>
          </p:spPr>
        </p:pic>
        <p:sp>
          <p:nvSpPr>
            <p:cNvPr id="53" name="CuadroTexto 52">
              <a:extLst>
                <a:ext uri="{FF2B5EF4-FFF2-40B4-BE49-F238E27FC236}">
                  <a16:creationId xmlns:a16="http://schemas.microsoft.com/office/drawing/2014/main" id="{39AAD5BA-E5D2-6A11-5502-6EBF0C19B7D5}"/>
                </a:ext>
              </a:extLst>
            </p:cNvPr>
            <p:cNvSpPr txBox="1"/>
            <p:nvPr/>
          </p:nvSpPr>
          <p:spPr>
            <a:xfrm>
              <a:off x="8915369" y="3495929"/>
              <a:ext cx="748924" cy="276999"/>
            </a:xfrm>
            <a:prstGeom prst="rect">
              <a:avLst/>
            </a:prstGeom>
            <a:noFill/>
          </p:spPr>
          <p:txBody>
            <a:bodyPr wrap="none" rtlCol="0">
              <a:spAutoFit/>
            </a:bodyPr>
            <a:lstStyle/>
            <a:p>
              <a:pPr algn="ctr"/>
              <a:r>
                <a:rPr lang="es-PE" sz="1200" b="1" dirty="0"/>
                <a:t>MySQL</a:t>
              </a:r>
            </a:p>
          </p:txBody>
        </p:sp>
      </p:grpSp>
      <p:sp>
        <p:nvSpPr>
          <p:cNvPr id="55" name="Rectángulo 54">
            <a:extLst>
              <a:ext uri="{FF2B5EF4-FFF2-40B4-BE49-F238E27FC236}">
                <a16:creationId xmlns:a16="http://schemas.microsoft.com/office/drawing/2014/main" id="{A617F35F-9553-BB89-8115-4F2CDA48E825}"/>
              </a:ext>
            </a:extLst>
          </p:cNvPr>
          <p:cNvSpPr/>
          <p:nvPr/>
        </p:nvSpPr>
        <p:spPr>
          <a:xfrm>
            <a:off x="9492208" y="1375529"/>
            <a:ext cx="2266075" cy="4534220"/>
          </a:xfrm>
          <a:prstGeom prst="rect">
            <a:avLst/>
          </a:prstGeom>
          <a:noFill/>
          <a:ln w="22225" cmpd="tri">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6" name="CuadroTexto 55">
            <a:extLst>
              <a:ext uri="{FF2B5EF4-FFF2-40B4-BE49-F238E27FC236}">
                <a16:creationId xmlns:a16="http://schemas.microsoft.com/office/drawing/2014/main" id="{027438BA-5708-A5CC-7904-6E3686EDA37C}"/>
              </a:ext>
            </a:extLst>
          </p:cNvPr>
          <p:cNvSpPr txBox="1"/>
          <p:nvPr/>
        </p:nvSpPr>
        <p:spPr>
          <a:xfrm>
            <a:off x="4304371" y="1031657"/>
            <a:ext cx="1059906" cy="246221"/>
          </a:xfrm>
          <a:prstGeom prst="rect">
            <a:avLst/>
          </a:prstGeom>
          <a:noFill/>
        </p:spPr>
        <p:txBody>
          <a:bodyPr wrap="none" rtlCol="0">
            <a:spAutoFit/>
          </a:bodyPr>
          <a:lstStyle/>
          <a:p>
            <a:r>
              <a:rPr lang="es-PE" sz="1000" dirty="0"/>
              <a:t>Procesamiento</a:t>
            </a:r>
            <a:endParaRPr lang="es-ES" sz="1000" dirty="0"/>
          </a:p>
        </p:txBody>
      </p:sp>
      <p:sp>
        <p:nvSpPr>
          <p:cNvPr id="57" name="CuadroTexto 56">
            <a:extLst>
              <a:ext uri="{FF2B5EF4-FFF2-40B4-BE49-F238E27FC236}">
                <a16:creationId xmlns:a16="http://schemas.microsoft.com/office/drawing/2014/main" id="{2745EAC1-3B5D-E93F-65AC-BD7DE564BDBA}"/>
              </a:ext>
            </a:extLst>
          </p:cNvPr>
          <p:cNvSpPr txBox="1"/>
          <p:nvPr/>
        </p:nvSpPr>
        <p:spPr>
          <a:xfrm>
            <a:off x="10031533" y="999001"/>
            <a:ext cx="1178528" cy="246221"/>
          </a:xfrm>
          <a:prstGeom prst="rect">
            <a:avLst/>
          </a:prstGeom>
          <a:noFill/>
        </p:spPr>
        <p:txBody>
          <a:bodyPr wrap="none" rtlCol="0">
            <a:spAutoFit/>
          </a:bodyPr>
          <a:lstStyle/>
          <a:p>
            <a:r>
              <a:rPr lang="es-PE" sz="1000" dirty="0"/>
              <a:t>Almacenamiento</a:t>
            </a:r>
            <a:endParaRPr lang="es-ES" sz="1000" dirty="0"/>
          </a:p>
        </p:txBody>
      </p:sp>
      <p:cxnSp>
        <p:nvCxnSpPr>
          <p:cNvPr id="3" name="Conector recto de flecha 2">
            <a:extLst>
              <a:ext uri="{FF2B5EF4-FFF2-40B4-BE49-F238E27FC236}">
                <a16:creationId xmlns:a16="http://schemas.microsoft.com/office/drawing/2014/main" id="{22183B66-77DD-D89D-A109-735F1F0A24A6}"/>
              </a:ext>
            </a:extLst>
          </p:cNvPr>
          <p:cNvCxnSpPr>
            <a:cxnSpLocks/>
          </p:cNvCxnSpPr>
          <p:nvPr/>
        </p:nvCxnSpPr>
        <p:spPr>
          <a:xfrm>
            <a:off x="6060619" y="3637815"/>
            <a:ext cx="43014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 name="CuadroTexto 3">
            <a:extLst>
              <a:ext uri="{FF2B5EF4-FFF2-40B4-BE49-F238E27FC236}">
                <a16:creationId xmlns:a16="http://schemas.microsoft.com/office/drawing/2014/main" id="{57650A88-11F6-8446-FCC4-BF2D9004200C}"/>
              </a:ext>
            </a:extLst>
          </p:cNvPr>
          <p:cNvSpPr txBox="1"/>
          <p:nvPr/>
        </p:nvSpPr>
        <p:spPr>
          <a:xfrm>
            <a:off x="7232862" y="1396859"/>
            <a:ext cx="859531" cy="246221"/>
          </a:xfrm>
          <a:prstGeom prst="rect">
            <a:avLst/>
          </a:prstGeom>
          <a:noFill/>
        </p:spPr>
        <p:txBody>
          <a:bodyPr wrap="none" rtlCol="0">
            <a:spAutoFit/>
          </a:bodyPr>
          <a:lstStyle/>
          <a:p>
            <a:r>
              <a:rPr lang="es-PE" sz="1000" dirty="0"/>
              <a:t>Framework</a:t>
            </a:r>
            <a:endParaRPr lang="es-ES" sz="1000" dirty="0"/>
          </a:p>
        </p:txBody>
      </p:sp>
      <p:sp>
        <p:nvSpPr>
          <p:cNvPr id="5" name="Rectángulo 4">
            <a:extLst>
              <a:ext uri="{FF2B5EF4-FFF2-40B4-BE49-F238E27FC236}">
                <a16:creationId xmlns:a16="http://schemas.microsoft.com/office/drawing/2014/main" id="{0259AE61-2FBD-330F-AA97-1BF49861EFB7}"/>
              </a:ext>
            </a:extLst>
          </p:cNvPr>
          <p:cNvSpPr/>
          <p:nvPr/>
        </p:nvSpPr>
        <p:spPr>
          <a:xfrm>
            <a:off x="6581493" y="1804307"/>
            <a:ext cx="2266075" cy="1736286"/>
          </a:xfrm>
          <a:prstGeom prst="rect">
            <a:avLst/>
          </a:prstGeom>
          <a:noFill/>
          <a:ln w="22225" cmpd="tri">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7" name="Conector recto de flecha 6">
            <a:extLst>
              <a:ext uri="{FF2B5EF4-FFF2-40B4-BE49-F238E27FC236}">
                <a16:creationId xmlns:a16="http://schemas.microsoft.com/office/drawing/2014/main" id="{C4719E36-AAF3-825F-BC54-3B51AB9CBB23}"/>
              </a:ext>
            </a:extLst>
          </p:cNvPr>
          <p:cNvCxnSpPr>
            <a:cxnSpLocks/>
          </p:cNvCxnSpPr>
          <p:nvPr/>
        </p:nvCxnSpPr>
        <p:spPr>
          <a:xfrm>
            <a:off x="8937333" y="3637815"/>
            <a:ext cx="43014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83DE9F6B-8C4B-8E86-5570-C79A784A9D1A}"/>
              </a:ext>
            </a:extLst>
          </p:cNvPr>
          <p:cNvSpPr txBox="1"/>
          <p:nvPr/>
        </p:nvSpPr>
        <p:spPr>
          <a:xfrm>
            <a:off x="7493017" y="3660508"/>
            <a:ext cx="388248" cy="246221"/>
          </a:xfrm>
          <a:prstGeom prst="rect">
            <a:avLst/>
          </a:prstGeom>
          <a:noFill/>
        </p:spPr>
        <p:txBody>
          <a:bodyPr wrap="none" rtlCol="0">
            <a:spAutoFit/>
          </a:bodyPr>
          <a:lstStyle/>
          <a:p>
            <a:r>
              <a:rPr lang="es-PE" sz="1000" dirty="0"/>
              <a:t>API</a:t>
            </a:r>
            <a:endParaRPr lang="es-ES" sz="1000" dirty="0"/>
          </a:p>
        </p:txBody>
      </p:sp>
      <p:sp>
        <p:nvSpPr>
          <p:cNvPr id="9" name="Rectángulo 8">
            <a:extLst>
              <a:ext uri="{FF2B5EF4-FFF2-40B4-BE49-F238E27FC236}">
                <a16:creationId xmlns:a16="http://schemas.microsoft.com/office/drawing/2014/main" id="{0CDB230B-E449-90A6-3218-278EB00ADCEA}"/>
              </a:ext>
            </a:extLst>
          </p:cNvPr>
          <p:cNvSpPr/>
          <p:nvPr/>
        </p:nvSpPr>
        <p:spPr>
          <a:xfrm>
            <a:off x="6579143" y="3961235"/>
            <a:ext cx="2266075" cy="1941481"/>
          </a:xfrm>
          <a:prstGeom prst="rect">
            <a:avLst/>
          </a:prstGeom>
          <a:noFill/>
          <a:ln w="22225" cmpd="tri">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4" name="CuadroTexto 13">
            <a:extLst>
              <a:ext uri="{FF2B5EF4-FFF2-40B4-BE49-F238E27FC236}">
                <a16:creationId xmlns:a16="http://schemas.microsoft.com/office/drawing/2014/main" id="{0735AF5C-375A-0DB9-8B33-B58611159444}"/>
              </a:ext>
            </a:extLst>
          </p:cNvPr>
          <p:cNvSpPr txBox="1"/>
          <p:nvPr/>
        </p:nvSpPr>
        <p:spPr>
          <a:xfrm>
            <a:off x="7320084" y="4437167"/>
            <a:ext cx="784189" cy="276999"/>
          </a:xfrm>
          <a:prstGeom prst="rect">
            <a:avLst/>
          </a:prstGeom>
          <a:noFill/>
        </p:spPr>
        <p:txBody>
          <a:bodyPr wrap="none" rtlCol="0">
            <a:spAutoFit/>
          </a:bodyPr>
          <a:lstStyle/>
          <a:p>
            <a:r>
              <a:rPr lang="es-PE" sz="1200" b="1" dirty="0" err="1"/>
              <a:t>ApisNet</a:t>
            </a:r>
            <a:endParaRPr lang="es-ES" b="1" dirty="0"/>
          </a:p>
        </p:txBody>
      </p:sp>
      <p:pic>
        <p:nvPicPr>
          <p:cNvPr id="16" name="Imagen 15">
            <a:extLst>
              <a:ext uri="{FF2B5EF4-FFF2-40B4-BE49-F238E27FC236}">
                <a16:creationId xmlns:a16="http://schemas.microsoft.com/office/drawing/2014/main" id="{5AFBE5A2-D694-A8BD-632F-6E5F6FB50E8D}"/>
              </a:ext>
            </a:extLst>
          </p:cNvPr>
          <p:cNvPicPr>
            <a:picLocks noChangeAspect="1"/>
          </p:cNvPicPr>
          <p:nvPr/>
        </p:nvPicPr>
        <p:blipFill>
          <a:blip r:embed="rId11"/>
          <a:stretch>
            <a:fillRect/>
          </a:stretch>
        </p:blipFill>
        <p:spPr>
          <a:xfrm>
            <a:off x="7313685" y="4824902"/>
            <a:ext cx="866775" cy="447675"/>
          </a:xfrm>
          <a:prstGeom prst="rect">
            <a:avLst/>
          </a:prstGeom>
        </p:spPr>
      </p:pic>
    </p:spTree>
    <p:extLst>
      <p:ext uri="{BB962C8B-B14F-4D97-AF65-F5344CB8AC3E}">
        <p14:creationId xmlns:p14="http://schemas.microsoft.com/office/powerpoint/2010/main" val="761821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5A39E4-5A0D-DB3C-8530-670D3E1322EA}"/>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41C3AF58-DF93-36E8-A482-4EAC2F97AF9C}"/>
              </a:ext>
            </a:extLst>
          </p:cNvPr>
          <p:cNvSpPr txBox="1"/>
          <p:nvPr/>
        </p:nvSpPr>
        <p:spPr>
          <a:xfrm>
            <a:off x="93305" y="550507"/>
            <a:ext cx="198528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SISTEMA WEB</a:t>
            </a:r>
          </a:p>
        </p:txBody>
      </p:sp>
      <p:sp>
        <p:nvSpPr>
          <p:cNvPr id="10" name="CuadroTexto 9">
            <a:extLst>
              <a:ext uri="{FF2B5EF4-FFF2-40B4-BE49-F238E27FC236}">
                <a16:creationId xmlns:a16="http://schemas.microsoft.com/office/drawing/2014/main" id="{F1769E8A-6E4F-B139-EACB-6252F2B656EF}"/>
              </a:ext>
            </a:extLst>
          </p:cNvPr>
          <p:cNvSpPr txBox="1"/>
          <p:nvPr/>
        </p:nvSpPr>
        <p:spPr>
          <a:xfrm>
            <a:off x="3749751" y="6018876"/>
            <a:ext cx="4826962" cy="307777"/>
          </a:xfrm>
          <a:prstGeom prst="rect">
            <a:avLst/>
          </a:prstGeom>
          <a:noFill/>
        </p:spPr>
        <p:txBody>
          <a:bodyPr wrap="none" rtlCol="0">
            <a:spAutoFit/>
          </a:bodyPr>
          <a:lstStyle/>
          <a:p>
            <a:r>
              <a:rPr lang="es-PE" sz="1400" b="0" i="0" u="none" strike="noStrike" baseline="0" dirty="0">
                <a:solidFill>
                  <a:srgbClr val="000000"/>
                </a:solidFill>
                <a:latin typeface="Times New Roman" panose="02020603050405020304" pitchFamily="18" charset="0"/>
                <a:cs typeface="Times New Roman" panose="02020603050405020304" pitchFamily="18" charset="0"/>
              </a:rPr>
              <a:t>Nota: Imágenes del sistema inteligente elaborado por los autores</a:t>
            </a:r>
            <a:endParaRPr lang="es-PE" sz="1400" dirty="0">
              <a:latin typeface="Times New Roman" panose="02020603050405020304" pitchFamily="18" charset="0"/>
              <a:cs typeface="Times New Roman" panose="02020603050405020304" pitchFamily="18" charset="0"/>
            </a:endParaRPr>
          </a:p>
        </p:txBody>
      </p:sp>
      <p:pic>
        <p:nvPicPr>
          <p:cNvPr id="5" name="Imagen 4">
            <a:extLst>
              <a:ext uri="{FF2B5EF4-FFF2-40B4-BE49-F238E27FC236}">
                <a16:creationId xmlns:a16="http://schemas.microsoft.com/office/drawing/2014/main" id="{5B14F84B-0C53-3F1C-6896-23C38D8D7416}"/>
              </a:ext>
            </a:extLst>
          </p:cNvPr>
          <p:cNvPicPr>
            <a:picLocks noChangeAspect="1"/>
          </p:cNvPicPr>
          <p:nvPr/>
        </p:nvPicPr>
        <p:blipFill>
          <a:blip r:embed="rId2"/>
          <a:srcRect t="5987"/>
          <a:stretch/>
        </p:blipFill>
        <p:spPr>
          <a:xfrm>
            <a:off x="93305" y="1772817"/>
            <a:ext cx="3517641" cy="3418501"/>
          </a:xfrm>
          <a:prstGeom prst="rect">
            <a:avLst/>
          </a:prstGeom>
        </p:spPr>
      </p:pic>
      <p:pic>
        <p:nvPicPr>
          <p:cNvPr id="7" name="Imagen 6">
            <a:extLst>
              <a:ext uri="{FF2B5EF4-FFF2-40B4-BE49-F238E27FC236}">
                <a16:creationId xmlns:a16="http://schemas.microsoft.com/office/drawing/2014/main" id="{D08D9043-0762-B786-59FC-99F3D0FDA83B}"/>
              </a:ext>
            </a:extLst>
          </p:cNvPr>
          <p:cNvPicPr>
            <a:picLocks noChangeAspect="1"/>
          </p:cNvPicPr>
          <p:nvPr/>
        </p:nvPicPr>
        <p:blipFill>
          <a:blip r:embed="rId3"/>
          <a:stretch>
            <a:fillRect/>
          </a:stretch>
        </p:blipFill>
        <p:spPr>
          <a:xfrm>
            <a:off x="3852681" y="1772817"/>
            <a:ext cx="4062992" cy="3418502"/>
          </a:xfrm>
          <a:prstGeom prst="rect">
            <a:avLst/>
          </a:prstGeom>
        </p:spPr>
      </p:pic>
      <p:pic>
        <p:nvPicPr>
          <p:cNvPr id="9" name="Imagen 8">
            <a:extLst>
              <a:ext uri="{FF2B5EF4-FFF2-40B4-BE49-F238E27FC236}">
                <a16:creationId xmlns:a16="http://schemas.microsoft.com/office/drawing/2014/main" id="{3E1879E8-34D6-21A4-CA01-4AA1D95892D6}"/>
              </a:ext>
            </a:extLst>
          </p:cNvPr>
          <p:cNvPicPr>
            <a:picLocks noChangeAspect="1"/>
          </p:cNvPicPr>
          <p:nvPr/>
        </p:nvPicPr>
        <p:blipFill>
          <a:blip r:embed="rId4"/>
          <a:stretch>
            <a:fillRect/>
          </a:stretch>
        </p:blipFill>
        <p:spPr>
          <a:xfrm>
            <a:off x="8157408" y="1772816"/>
            <a:ext cx="3874852" cy="3418501"/>
          </a:xfrm>
          <a:prstGeom prst="rect">
            <a:avLst/>
          </a:prstGeom>
        </p:spPr>
      </p:pic>
    </p:spTree>
    <p:extLst>
      <p:ext uri="{BB962C8B-B14F-4D97-AF65-F5344CB8AC3E}">
        <p14:creationId xmlns:p14="http://schemas.microsoft.com/office/powerpoint/2010/main" val="13537612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CA6EC6-9DF1-8A5C-84AB-FF65DB9A6CBF}"/>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924D6A54-9614-3173-8185-C22547ED2DDD}"/>
              </a:ext>
            </a:extLst>
          </p:cNvPr>
          <p:cNvSpPr txBox="1"/>
          <p:nvPr/>
        </p:nvSpPr>
        <p:spPr>
          <a:xfrm>
            <a:off x="4451492" y="1787425"/>
            <a:ext cx="3574826"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05</a:t>
            </a:r>
          </a:p>
          <a:p>
            <a:r>
              <a:rPr lang="es-PE" sz="4000" dirty="0">
                <a:latin typeface="Times New Roman" panose="02020603050405020304" pitchFamily="18" charset="0"/>
                <a:cs typeface="Times New Roman" panose="02020603050405020304" pitchFamily="18" charset="0"/>
              </a:rPr>
              <a:t>_____________</a:t>
            </a:r>
          </a:p>
          <a:p>
            <a:pPr algn="ctr"/>
            <a:r>
              <a:rPr lang="es-PE" sz="4000" b="1" dirty="0">
                <a:latin typeface="Times New Roman" panose="02020603050405020304" pitchFamily="18" charset="0"/>
                <a:cs typeface="Times New Roman" panose="02020603050405020304" pitchFamily="18" charset="0"/>
              </a:rPr>
              <a:t>RESULTADOS</a:t>
            </a:r>
          </a:p>
        </p:txBody>
      </p:sp>
    </p:spTree>
    <p:extLst>
      <p:ext uri="{BB962C8B-B14F-4D97-AF65-F5344CB8AC3E}">
        <p14:creationId xmlns:p14="http://schemas.microsoft.com/office/powerpoint/2010/main" val="24984681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5E8F8F-B79C-7AFD-A5E4-FFD9E9F1F3E3}"/>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E4A38F78-EE9D-C229-AF4C-4F003883D35D}"/>
              </a:ext>
            </a:extLst>
          </p:cNvPr>
          <p:cNvSpPr txBox="1"/>
          <p:nvPr/>
        </p:nvSpPr>
        <p:spPr>
          <a:xfrm>
            <a:off x="119075" y="18032"/>
            <a:ext cx="558101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COMPARATIVO DE MODELOS EVALUADOS</a:t>
            </a:r>
          </a:p>
        </p:txBody>
      </p:sp>
      <p:sp>
        <p:nvSpPr>
          <p:cNvPr id="6" name="CuadroTexto 5">
            <a:extLst>
              <a:ext uri="{FF2B5EF4-FFF2-40B4-BE49-F238E27FC236}">
                <a16:creationId xmlns:a16="http://schemas.microsoft.com/office/drawing/2014/main" id="{114DC249-E471-854F-6F95-5E0729440344}"/>
              </a:ext>
            </a:extLst>
          </p:cNvPr>
          <p:cNvSpPr txBox="1"/>
          <p:nvPr/>
        </p:nvSpPr>
        <p:spPr>
          <a:xfrm>
            <a:off x="4617461" y="6512349"/>
            <a:ext cx="3494867" cy="253916"/>
          </a:xfrm>
          <a:prstGeom prst="rect">
            <a:avLst/>
          </a:prstGeom>
          <a:noFill/>
        </p:spPr>
        <p:txBody>
          <a:bodyPr wrap="none" rtlCol="0">
            <a:spAutoFit/>
          </a:bodyPr>
          <a:lstStyle/>
          <a:p>
            <a:r>
              <a:rPr lang="es-PE" sz="1050" b="0" i="0" u="none" strike="noStrike" baseline="0" dirty="0">
                <a:solidFill>
                  <a:srgbClr val="000000"/>
                </a:solidFill>
                <a:latin typeface="Times New Roman" panose="02020603050405020304" pitchFamily="18" charset="0"/>
              </a:rPr>
              <a:t>Nota: Resultados obtenidos de la predicción de cada modelo  </a:t>
            </a:r>
            <a:endParaRPr lang="es-PE" sz="1050" dirty="0"/>
          </a:p>
        </p:txBody>
      </p:sp>
      <p:pic>
        <p:nvPicPr>
          <p:cNvPr id="8" name="Imagen 7">
            <a:extLst>
              <a:ext uri="{FF2B5EF4-FFF2-40B4-BE49-F238E27FC236}">
                <a16:creationId xmlns:a16="http://schemas.microsoft.com/office/drawing/2014/main" id="{557B4852-CC99-B512-3CD5-570081BCD468}"/>
              </a:ext>
            </a:extLst>
          </p:cNvPr>
          <p:cNvPicPr>
            <a:picLocks noChangeAspect="1"/>
          </p:cNvPicPr>
          <p:nvPr/>
        </p:nvPicPr>
        <p:blipFill>
          <a:blip r:embed="rId2"/>
          <a:stretch>
            <a:fillRect/>
          </a:stretch>
        </p:blipFill>
        <p:spPr>
          <a:xfrm>
            <a:off x="531178" y="1063647"/>
            <a:ext cx="3249385" cy="3103062"/>
          </a:xfrm>
          <a:prstGeom prst="rect">
            <a:avLst/>
          </a:prstGeom>
        </p:spPr>
      </p:pic>
      <p:pic>
        <p:nvPicPr>
          <p:cNvPr id="12" name="Imagen 11">
            <a:extLst>
              <a:ext uri="{FF2B5EF4-FFF2-40B4-BE49-F238E27FC236}">
                <a16:creationId xmlns:a16="http://schemas.microsoft.com/office/drawing/2014/main" id="{450FED88-A518-7028-17BD-984A959A4E95}"/>
              </a:ext>
            </a:extLst>
          </p:cNvPr>
          <p:cNvPicPr>
            <a:picLocks noChangeAspect="1"/>
          </p:cNvPicPr>
          <p:nvPr/>
        </p:nvPicPr>
        <p:blipFill>
          <a:blip r:embed="rId3"/>
          <a:stretch>
            <a:fillRect/>
          </a:stretch>
        </p:blipFill>
        <p:spPr>
          <a:xfrm>
            <a:off x="843803" y="4498550"/>
            <a:ext cx="2302447" cy="1778361"/>
          </a:xfrm>
          <a:prstGeom prst="rect">
            <a:avLst/>
          </a:prstGeom>
        </p:spPr>
      </p:pic>
      <p:pic>
        <p:nvPicPr>
          <p:cNvPr id="14" name="Imagen 13">
            <a:extLst>
              <a:ext uri="{FF2B5EF4-FFF2-40B4-BE49-F238E27FC236}">
                <a16:creationId xmlns:a16="http://schemas.microsoft.com/office/drawing/2014/main" id="{6E064F86-3972-9888-F91C-4E5AF2FBCB40}"/>
              </a:ext>
            </a:extLst>
          </p:cNvPr>
          <p:cNvPicPr>
            <a:picLocks noChangeAspect="1"/>
          </p:cNvPicPr>
          <p:nvPr/>
        </p:nvPicPr>
        <p:blipFill>
          <a:blip r:embed="rId4"/>
          <a:stretch>
            <a:fillRect/>
          </a:stretch>
        </p:blipFill>
        <p:spPr>
          <a:xfrm>
            <a:off x="4079672" y="1023097"/>
            <a:ext cx="4032656" cy="3143612"/>
          </a:xfrm>
          <a:prstGeom prst="rect">
            <a:avLst/>
          </a:prstGeom>
        </p:spPr>
      </p:pic>
      <p:pic>
        <p:nvPicPr>
          <p:cNvPr id="16" name="Imagen 15">
            <a:extLst>
              <a:ext uri="{FF2B5EF4-FFF2-40B4-BE49-F238E27FC236}">
                <a16:creationId xmlns:a16="http://schemas.microsoft.com/office/drawing/2014/main" id="{27CA505F-433D-CD53-8314-475EFE6C6954}"/>
              </a:ext>
            </a:extLst>
          </p:cNvPr>
          <p:cNvPicPr>
            <a:picLocks noChangeAspect="1"/>
          </p:cNvPicPr>
          <p:nvPr/>
        </p:nvPicPr>
        <p:blipFill rotWithShape="1">
          <a:blip r:embed="rId5"/>
          <a:srcRect b="12052"/>
          <a:stretch/>
        </p:blipFill>
        <p:spPr>
          <a:xfrm>
            <a:off x="8398853" y="956686"/>
            <a:ext cx="3684809" cy="3240709"/>
          </a:xfrm>
          <a:prstGeom prst="rect">
            <a:avLst/>
          </a:prstGeom>
        </p:spPr>
      </p:pic>
      <p:pic>
        <p:nvPicPr>
          <p:cNvPr id="18" name="Imagen 17">
            <a:extLst>
              <a:ext uri="{FF2B5EF4-FFF2-40B4-BE49-F238E27FC236}">
                <a16:creationId xmlns:a16="http://schemas.microsoft.com/office/drawing/2014/main" id="{0D98AFAD-1EFF-FFA9-4595-20AB19B2A470}"/>
              </a:ext>
            </a:extLst>
          </p:cNvPr>
          <p:cNvPicPr>
            <a:picLocks noChangeAspect="1"/>
          </p:cNvPicPr>
          <p:nvPr/>
        </p:nvPicPr>
        <p:blipFill>
          <a:blip r:embed="rId6"/>
          <a:stretch>
            <a:fillRect/>
          </a:stretch>
        </p:blipFill>
        <p:spPr>
          <a:xfrm>
            <a:off x="9028184" y="4330424"/>
            <a:ext cx="2360834" cy="2114612"/>
          </a:xfrm>
          <a:prstGeom prst="rect">
            <a:avLst/>
          </a:prstGeom>
        </p:spPr>
      </p:pic>
      <p:pic>
        <p:nvPicPr>
          <p:cNvPr id="20" name="Imagen 19">
            <a:extLst>
              <a:ext uri="{FF2B5EF4-FFF2-40B4-BE49-F238E27FC236}">
                <a16:creationId xmlns:a16="http://schemas.microsoft.com/office/drawing/2014/main" id="{4A83CE05-B1F8-CB65-736D-FCC88C3FB814}"/>
              </a:ext>
            </a:extLst>
          </p:cNvPr>
          <p:cNvPicPr>
            <a:picLocks noChangeAspect="1"/>
          </p:cNvPicPr>
          <p:nvPr/>
        </p:nvPicPr>
        <p:blipFill>
          <a:blip r:embed="rId7"/>
          <a:stretch>
            <a:fillRect/>
          </a:stretch>
        </p:blipFill>
        <p:spPr>
          <a:xfrm>
            <a:off x="4944776" y="4344907"/>
            <a:ext cx="2302447" cy="2119935"/>
          </a:xfrm>
          <a:prstGeom prst="rect">
            <a:avLst/>
          </a:prstGeom>
        </p:spPr>
      </p:pic>
      <p:sp>
        <p:nvSpPr>
          <p:cNvPr id="21" name="CuadroTexto 20">
            <a:extLst>
              <a:ext uri="{FF2B5EF4-FFF2-40B4-BE49-F238E27FC236}">
                <a16:creationId xmlns:a16="http://schemas.microsoft.com/office/drawing/2014/main" id="{3248FB56-5763-B985-15A3-DF8E4D41F3B4}"/>
              </a:ext>
            </a:extLst>
          </p:cNvPr>
          <p:cNvSpPr txBox="1"/>
          <p:nvPr/>
        </p:nvSpPr>
        <p:spPr>
          <a:xfrm>
            <a:off x="1667308" y="621980"/>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VGG16</a:t>
            </a:r>
            <a:endParaRPr lang="es-ES" b="1" u="sng" dirty="0">
              <a:latin typeface="Times New Roman" panose="02020603050405020304" pitchFamily="18" charset="0"/>
              <a:cs typeface="Times New Roman" panose="02020603050405020304" pitchFamily="18" charset="0"/>
            </a:endParaRPr>
          </a:p>
        </p:txBody>
      </p:sp>
      <p:sp>
        <p:nvSpPr>
          <p:cNvPr id="22" name="CuadroTexto 21">
            <a:extLst>
              <a:ext uri="{FF2B5EF4-FFF2-40B4-BE49-F238E27FC236}">
                <a16:creationId xmlns:a16="http://schemas.microsoft.com/office/drawing/2014/main" id="{8257821D-BD0B-69EE-DA10-A476857BB4BB}"/>
              </a:ext>
            </a:extLst>
          </p:cNvPr>
          <p:cNvSpPr txBox="1"/>
          <p:nvPr/>
        </p:nvSpPr>
        <p:spPr>
          <a:xfrm>
            <a:off x="5607435" y="556668"/>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VGG19</a:t>
            </a:r>
            <a:endParaRPr lang="es-ES" b="1" u="sng" dirty="0">
              <a:latin typeface="Times New Roman" panose="02020603050405020304" pitchFamily="18" charset="0"/>
              <a:cs typeface="Times New Roman" panose="02020603050405020304" pitchFamily="18" charset="0"/>
            </a:endParaRPr>
          </a:p>
        </p:txBody>
      </p:sp>
      <p:sp>
        <p:nvSpPr>
          <p:cNvPr id="24" name="CuadroTexto 23">
            <a:extLst>
              <a:ext uri="{FF2B5EF4-FFF2-40B4-BE49-F238E27FC236}">
                <a16:creationId xmlns:a16="http://schemas.microsoft.com/office/drawing/2014/main" id="{C57D2F97-6DC6-EAC9-F233-FC68BF96BF08}"/>
              </a:ext>
            </a:extLst>
          </p:cNvPr>
          <p:cNvSpPr txBox="1"/>
          <p:nvPr/>
        </p:nvSpPr>
        <p:spPr>
          <a:xfrm>
            <a:off x="9403872" y="556668"/>
            <a:ext cx="1120820"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ResNet50</a:t>
            </a:r>
            <a:endParaRPr lang="es-ES"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68915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838248" y="1787425"/>
            <a:ext cx="480131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01</a:t>
            </a:r>
          </a:p>
          <a:p>
            <a:r>
              <a:rPr lang="es-PE" sz="4000" dirty="0">
                <a:latin typeface="Times New Roman" panose="02020603050405020304" pitchFamily="18" charset="0"/>
                <a:cs typeface="Times New Roman" panose="02020603050405020304" pitchFamily="18" charset="0"/>
              </a:rPr>
              <a:t>__________________</a:t>
            </a:r>
          </a:p>
          <a:p>
            <a:pPr algn="ctr"/>
            <a:r>
              <a:rPr lang="es-PE" sz="4000" b="1" dirty="0">
                <a:latin typeface="Times New Roman" panose="02020603050405020304" pitchFamily="18" charset="0"/>
                <a:cs typeface="Times New Roman" panose="02020603050405020304" pitchFamily="18" charset="0"/>
              </a:rPr>
              <a:t>GENERALIDADES</a:t>
            </a:r>
          </a:p>
        </p:txBody>
      </p:sp>
    </p:spTree>
    <p:extLst>
      <p:ext uri="{BB962C8B-B14F-4D97-AF65-F5344CB8AC3E}">
        <p14:creationId xmlns:p14="http://schemas.microsoft.com/office/powerpoint/2010/main" val="9004889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FE31AA-0C31-659C-B470-9A144538109E}"/>
            </a:ext>
          </a:extLst>
        </p:cNvPr>
        <p:cNvGrpSpPr/>
        <p:nvPr/>
      </p:nvGrpSpPr>
      <p:grpSpPr>
        <a:xfrm>
          <a:off x="0" y="0"/>
          <a:ext cx="0" cy="0"/>
          <a:chOff x="0" y="0"/>
          <a:chExt cx="0" cy="0"/>
        </a:xfrm>
      </p:grpSpPr>
      <p:graphicFrame>
        <p:nvGraphicFramePr>
          <p:cNvPr id="7" name="Tabla 6">
            <a:extLst>
              <a:ext uri="{FF2B5EF4-FFF2-40B4-BE49-F238E27FC236}">
                <a16:creationId xmlns:a16="http://schemas.microsoft.com/office/drawing/2014/main" id="{D92A5682-3B6F-3C12-C8B6-DD11AA075919}"/>
              </a:ext>
            </a:extLst>
          </p:cNvPr>
          <p:cNvGraphicFramePr>
            <a:graphicFrameLocks noGrp="1"/>
          </p:cNvGraphicFramePr>
          <p:nvPr>
            <p:extLst>
              <p:ext uri="{D42A27DB-BD31-4B8C-83A1-F6EECF244321}">
                <p14:modId xmlns:p14="http://schemas.microsoft.com/office/powerpoint/2010/main" val="3765634157"/>
              </p:ext>
            </p:extLst>
          </p:nvPr>
        </p:nvGraphicFramePr>
        <p:xfrm>
          <a:off x="1450521" y="2333549"/>
          <a:ext cx="9290958" cy="2190901"/>
        </p:xfrm>
        <a:graphic>
          <a:graphicData uri="http://schemas.openxmlformats.org/drawingml/2006/table">
            <a:tbl>
              <a:tblPr firstRow="1" bandRow="1">
                <a:tableStyleId>{BC89EF96-8CEA-46FF-86C4-4CE0E7609802}</a:tableStyleId>
              </a:tblPr>
              <a:tblGrid>
                <a:gridCol w="1548493">
                  <a:extLst>
                    <a:ext uri="{9D8B030D-6E8A-4147-A177-3AD203B41FA5}">
                      <a16:colId xmlns:a16="http://schemas.microsoft.com/office/drawing/2014/main" val="875720449"/>
                    </a:ext>
                  </a:extLst>
                </a:gridCol>
                <a:gridCol w="1548493">
                  <a:extLst>
                    <a:ext uri="{9D8B030D-6E8A-4147-A177-3AD203B41FA5}">
                      <a16:colId xmlns:a16="http://schemas.microsoft.com/office/drawing/2014/main" val="1188799850"/>
                    </a:ext>
                  </a:extLst>
                </a:gridCol>
                <a:gridCol w="1548493">
                  <a:extLst>
                    <a:ext uri="{9D8B030D-6E8A-4147-A177-3AD203B41FA5}">
                      <a16:colId xmlns:a16="http://schemas.microsoft.com/office/drawing/2014/main" val="851699235"/>
                    </a:ext>
                  </a:extLst>
                </a:gridCol>
                <a:gridCol w="1548493">
                  <a:extLst>
                    <a:ext uri="{9D8B030D-6E8A-4147-A177-3AD203B41FA5}">
                      <a16:colId xmlns:a16="http://schemas.microsoft.com/office/drawing/2014/main" val="2750710099"/>
                    </a:ext>
                  </a:extLst>
                </a:gridCol>
                <a:gridCol w="1548493">
                  <a:extLst>
                    <a:ext uri="{9D8B030D-6E8A-4147-A177-3AD203B41FA5}">
                      <a16:colId xmlns:a16="http://schemas.microsoft.com/office/drawing/2014/main" val="1684481935"/>
                    </a:ext>
                  </a:extLst>
                </a:gridCol>
                <a:gridCol w="1548493">
                  <a:extLst>
                    <a:ext uri="{9D8B030D-6E8A-4147-A177-3AD203B41FA5}">
                      <a16:colId xmlns:a16="http://schemas.microsoft.com/office/drawing/2014/main" val="3018411164"/>
                    </a:ext>
                  </a:extLst>
                </a:gridCol>
              </a:tblGrid>
              <a:tr h="765145">
                <a:tc>
                  <a:txBody>
                    <a:bodyPr/>
                    <a:lstStyle/>
                    <a:p>
                      <a:pPr algn="ctr"/>
                      <a:r>
                        <a:rPr lang="es-PE" u="none" dirty="0"/>
                        <a:t>Modelos</a:t>
                      </a:r>
                      <a:endParaRPr lang="es-ES" u="none" dirty="0"/>
                    </a:p>
                  </a:txBody>
                  <a:tcPr/>
                </a:tc>
                <a:tc>
                  <a:txBody>
                    <a:bodyPr/>
                    <a:lstStyle/>
                    <a:p>
                      <a:pPr algn="ctr"/>
                      <a:r>
                        <a:rPr lang="es-PE" dirty="0">
                          <a:latin typeface="Times New Roman" panose="02020603050405020304" pitchFamily="18" charset="0"/>
                          <a:cs typeface="Times New Roman" panose="02020603050405020304" pitchFamily="18" charset="0"/>
                        </a:rPr>
                        <a:t>Exactitud (</a:t>
                      </a:r>
                      <a:r>
                        <a:rPr lang="es-PE" dirty="0" err="1">
                          <a:latin typeface="Times New Roman" panose="02020603050405020304" pitchFamily="18" charset="0"/>
                          <a:cs typeface="Times New Roman" panose="02020603050405020304" pitchFamily="18" charset="0"/>
                        </a:rPr>
                        <a:t>Accuracy</a:t>
                      </a:r>
                      <a:r>
                        <a:rPr lang="es-PE" dirty="0">
                          <a:latin typeface="Times New Roman" panose="02020603050405020304" pitchFamily="18" charset="0"/>
                          <a:cs typeface="Times New Roman" panose="02020603050405020304" pitchFamily="18" charset="0"/>
                        </a:rPr>
                        <a:t>)</a:t>
                      </a:r>
                      <a:endParaRPr lang="es-ES"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latin typeface="Times New Roman" panose="02020603050405020304" pitchFamily="18" charset="0"/>
                          <a:cs typeface="Times New Roman" panose="02020603050405020304" pitchFamily="18" charset="0"/>
                        </a:rPr>
                        <a:t>Precisión</a:t>
                      </a:r>
                      <a:endParaRPr lang="es-PE" sz="1800" b="1" i="0" u="none" strike="noStrike" dirty="0">
                        <a:solidFill>
                          <a:srgbClr val="000000"/>
                        </a:solidFill>
                        <a:effectLst/>
                        <a:latin typeface="Times New Roman" panose="02020603050405020304" pitchFamily="18" charset="0"/>
                        <a:cs typeface="Times New Roman" panose="02020603050405020304" pitchFamily="18" charset="0"/>
                      </a:endParaRPr>
                    </a:p>
                    <a:p>
                      <a:pPr algn="ctr"/>
                      <a:endParaRPr lang="es-ES" dirty="0"/>
                    </a:p>
                  </a:txBody>
                  <a:tcPr/>
                </a:tc>
                <a:tc>
                  <a:txBody>
                    <a:bodyPr/>
                    <a:lstStyle/>
                    <a:p>
                      <a:pPr algn="ctr"/>
                      <a:r>
                        <a:rPr lang="es-PE" sz="1800" b="1" i="0" u="none" strike="noStrike" dirty="0">
                          <a:solidFill>
                            <a:srgbClr val="000000"/>
                          </a:solidFill>
                          <a:effectLst/>
                          <a:latin typeface="Times New Roman" panose="02020603050405020304" pitchFamily="18" charset="0"/>
                          <a:cs typeface="Times New Roman" panose="02020603050405020304" pitchFamily="18" charset="0"/>
                        </a:rPr>
                        <a:t>Sensibilidad</a:t>
                      </a:r>
                      <a:endParaRPr lang="es-ES" dirty="0"/>
                    </a:p>
                  </a:txBody>
                  <a:tcPr/>
                </a:tc>
                <a:tc>
                  <a:txBody>
                    <a:bodyPr/>
                    <a:lstStyle/>
                    <a:p>
                      <a:pPr algn="ctr"/>
                      <a:r>
                        <a:rPr lang="es-PE" sz="1800" b="1" i="0" u="none" strike="noStrike" dirty="0">
                          <a:solidFill>
                            <a:srgbClr val="000000"/>
                          </a:solidFill>
                          <a:effectLst/>
                          <a:latin typeface="Times New Roman" panose="02020603050405020304" pitchFamily="18" charset="0"/>
                          <a:cs typeface="Times New Roman" panose="02020603050405020304" pitchFamily="18" charset="0"/>
                        </a:rPr>
                        <a:t>Especificidad</a:t>
                      </a:r>
                      <a:endParaRPr lang="es-ES" dirty="0"/>
                    </a:p>
                  </a:txBody>
                  <a:tcPr/>
                </a:tc>
                <a:tc>
                  <a:txBody>
                    <a:bodyPr/>
                    <a:lstStyle/>
                    <a:p>
                      <a:pPr algn="ctr"/>
                      <a:r>
                        <a:rPr lang="es-PE" dirty="0">
                          <a:latin typeface="Times New Roman" panose="02020603050405020304" pitchFamily="18" charset="0"/>
                          <a:cs typeface="Times New Roman" panose="02020603050405020304" pitchFamily="18" charset="0"/>
                        </a:rPr>
                        <a:t>F1-score</a:t>
                      </a:r>
                      <a:endParaRPr lang="es-E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605563032"/>
                  </a:ext>
                </a:extLst>
              </a:tr>
              <a:tr h="475252">
                <a:tc>
                  <a:txBody>
                    <a:bodyPr/>
                    <a:lstStyle/>
                    <a:p>
                      <a:r>
                        <a:rPr lang="es-PE" b="0" u="none" dirty="0"/>
                        <a:t>VGG16</a:t>
                      </a:r>
                      <a:endParaRPr lang="es-ES" b="0" u="none" dirty="0"/>
                    </a:p>
                  </a:txBody>
                  <a:tcPr/>
                </a:tc>
                <a:tc>
                  <a:txBody>
                    <a:bodyPr/>
                    <a:lstStyle/>
                    <a:p>
                      <a:pPr algn="ctr"/>
                      <a:r>
                        <a:rPr lang="es-PE" dirty="0"/>
                        <a:t>90.10 %</a:t>
                      </a:r>
                      <a:endParaRPr lang="es-ES" dirty="0"/>
                    </a:p>
                  </a:txBody>
                  <a:tcPr/>
                </a:tc>
                <a:tc>
                  <a:txBody>
                    <a:bodyPr/>
                    <a:lstStyle/>
                    <a:p>
                      <a:pPr algn="ctr"/>
                      <a:r>
                        <a:rPr lang="es-PE" dirty="0"/>
                        <a:t>77.00%</a:t>
                      </a:r>
                      <a:endParaRPr lang="es-ES" dirty="0"/>
                    </a:p>
                  </a:txBody>
                  <a:tcPr/>
                </a:tc>
                <a:tc>
                  <a:txBody>
                    <a:bodyPr/>
                    <a:lstStyle/>
                    <a:p>
                      <a:pPr algn="ctr"/>
                      <a:r>
                        <a:rPr lang="es-PE" dirty="0"/>
                        <a:t>98.00%</a:t>
                      </a:r>
                      <a:endParaRPr lang="es-ES" dirty="0"/>
                    </a:p>
                  </a:txBody>
                  <a:tcPr/>
                </a:tc>
                <a:tc>
                  <a:txBody>
                    <a:bodyPr/>
                    <a:lstStyle/>
                    <a:p>
                      <a:pPr algn="ctr"/>
                      <a:r>
                        <a:rPr lang="es-PE" dirty="0"/>
                        <a:t>76.70%</a:t>
                      </a:r>
                      <a:endParaRPr lang="es-ES" dirty="0"/>
                    </a:p>
                  </a:txBody>
                  <a:tcPr/>
                </a:tc>
                <a:tc>
                  <a:txBody>
                    <a:bodyPr/>
                    <a:lstStyle/>
                    <a:p>
                      <a:pPr algn="ctr"/>
                      <a:r>
                        <a:rPr lang="es-PE" dirty="0"/>
                        <a:t>89.00%</a:t>
                      </a:r>
                      <a:endParaRPr lang="es-ES" dirty="0"/>
                    </a:p>
                  </a:txBody>
                  <a:tcPr/>
                </a:tc>
                <a:extLst>
                  <a:ext uri="{0D108BD9-81ED-4DB2-BD59-A6C34878D82A}">
                    <a16:rowId xmlns:a16="http://schemas.microsoft.com/office/drawing/2014/main" val="1773408187"/>
                  </a:ext>
                </a:extLst>
              </a:tr>
              <a:tr h="475252">
                <a:tc>
                  <a:txBody>
                    <a:bodyPr/>
                    <a:lstStyle/>
                    <a:p>
                      <a:r>
                        <a:rPr lang="es-PE" b="0" u="none" dirty="0"/>
                        <a:t>VGG19</a:t>
                      </a:r>
                      <a:endParaRPr lang="es-ES" b="0" u="none" dirty="0"/>
                    </a:p>
                  </a:txBody>
                  <a:tcPr/>
                </a:tc>
                <a:tc>
                  <a:txBody>
                    <a:bodyPr/>
                    <a:lstStyle/>
                    <a:p>
                      <a:pPr algn="ctr"/>
                      <a:r>
                        <a:rPr lang="es-PE" dirty="0"/>
                        <a:t>94.11%</a:t>
                      </a:r>
                      <a:endParaRPr lang="es-ES" dirty="0"/>
                    </a:p>
                  </a:txBody>
                  <a:tcPr/>
                </a:tc>
                <a:tc>
                  <a:txBody>
                    <a:bodyPr/>
                    <a:lstStyle/>
                    <a:p>
                      <a:pPr algn="ctr"/>
                      <a:r>
                        <a:rPr lang="es-PE" dirty="0"/>
                        <a:t>92.00%</a:t>
                      </a:r>
                      <a:endParaRPr lang="es-ES" dirty="0"/>
                    </a:p>
                  </a:txBody>
                  <a:tcPr/>
                </a:tc>
                <a:tc>
                  <a:txBody>
                    <a:bodyPr/>
                    <a:lstStyle/>
                    <a:p>
                      <a:pPr algn="ctr"/>
                      <a:r>
                        <a:rPr lang="es-PE" dirty="0"/>
                        <a:t>90.00%</a:t>
                      </a:r>
                      <a:endParaRPr lang="es-ES" dirty="0"/>
                    </a:p>
                  </a:txBody>
                  <a:tcPr/>
                </a:tc>
                <a:tc>
                  <a:txBody>
                    <a:bodyPr/>
                    <a:lstStyle/>
                    <a:p>
                      <a:pPr algn="ctr"/>
                      <a:r>
                        <a:rPr lang="es-PE" dirty="0"/>
                        <a:t>89.70%</a:t>
                      </a:r>
                      <a:endParaRPr lang="es-ES" dirty="0"/>
                    </a:p>
                  </a:txBody>
                  <a:tcPr/>
                </a:tc>
                <a:tc>
                  <a:txBody>
                    <a:bodyPr/>
                    <a:lstStyle/>
                    <a:p>
                      <a:pPr algn="ctr"/>
                      <a:r>
                        <a:rPr lang="es-PE" dirty="0"/>
                        <a:t>93.00%</a:t>
                      </a:r>
                      <a:endParaRPr lang="es-ES" dirty="0"/>
                    </a:p>
                  </a:txBody>
                  <a:tcPr/>
                </a:tc>
                <a:extLst>
                  <a:ext uri="{0D108BD9-81ED-4DB2-BD59-A6C34878D82A}">
                    <a16:rowId xmlns:a16="http://schemas.microsoft.com/office/drawing/2014/main" val="128916032"/>
                  </a:ext>
                </a:extLst>
              </a:tr>
              <a:tr h="475252">
                <a:tc>
                  <a:txBody>
                    <a:bodyPr/>
                    <a:lstStyle/>
                    <a:p>
                      <a:r>
                        <a:rPr lang="es-PE" b="0" u="none" dirty="0"/>
                        <a:t>ResNet50</a:t>
                      </a:r>
                      <a:endParaRPr lang="es-ES" b="0" u="none"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93.33%</a:t>
                      </a:r>
                      <a:endParaRPr lang="es-E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82.00%</a:t>
                      </a:r>
                      <a:endParaRPr lang="es-E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95.00%</a:t>
                      </a:r>
                      <a:endParaRPr lang="es-E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74.90%</a:t>
                      </a:r>
                      <a:endParaRPr lang="es-E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92.50%</a:t>
                      </a:r>
                      <a:endParaRPr lang="es-ES" dirty="0"/>
                    </a:p>
                  </a:txBody>
                  <a:tcPr/>
                </a:tc>
                <a:extLst>
                  <a:ext uri="{0D108BD9-81ED-4DB2-BD59-A6C34878D82A}">
                    <a16:rowId xmlns:a16="http://schemas.microsoft.com/office/drawing/2014/main" val="4162485567"/>
                  </a:ext>
                </a:extLst>
              </a:tr>
            </a:tbl>
          </a:graphicData>
        </a:graphic>
      </p:graphicFrame>
      <p:sp>
        <p:nvSpPr>
          <p:cNvPr id="10" name="CuadroTexto 9">
            <a:extLst>
              <a:ext uri="{FF2B5EF4-FFF2-40B4-BE49-F238E27FC236}">
                <a16:creationId xmlns:a16="http://schemas.microsoft.com/office/drawing/2014/main" id="{C58414B4-0978-D952-779D-101F19AC7E3A}"/>
              </a:ext>
            </a:extLst>
          </p:cNvPr>
          <p:cNvSpPr txBox="1"/>
          <p:nvPr/>
        </p:nvSpPr>
        <p:spPr>
          <a:xfrm>
            <a:off x="172415" y="368552"/>
            <a:ext cx="3960828" cy="307777"/>
          </a:xfrm>
          <a:prstGeom prst="rect">
            <a:avLst/>
          </a:prstGeom>
          <a:noFill/>
        </p:spPr>
        <p:txBody>
          <a:bodyPr wrap="none" rtlCol="0">
            <a:spAutoFit/>
          </a:bodyPr>
          <a:lstStyle/>
          <a:p>
            <a:r>
              <a:rPr lang="es-PE" sz="1400" b="1" dirty="0">
                <a:latin typeface="Times New Roman" panose="02020603050405020304" pitchFamily="18" charset="0"/>
                <a:cs typeface="Times New Roman" panose="02020603050405020304" pitchFamily="18" charset="0"/>
              </a:rPr>
              <a:t>COMPARATIVO DE MODELOS EVALUADOS</a:t>
            </a:r>
          </a:p>
        </p:txBody>
      </p:sp>
    </p:spTree>
    <p:extLst>
      <p:ext uri="{BB962C8B-B14F-4D97-AF65-F5344CB8AC3E}">
        <p14:creationId xmlns:p14="http://schemas.microsoft.com/office/powerpoint/2010/main" val="42920442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FE31AA-0C31-659C-B470-9A144538109E}"/>
            </a:ext>
          </a:extLst>
        </p:cNvPr>
        <p:cNvGrpSpPr/>
        <p:nvPr/>
      </p:nvGrpSpPr>
      <p:grpSpPr>
        <a:xfrm>
          <a:off x="0" y="0"/>
          <a:ext cx="0" cy="0"/>
          <a:chOff x="0" y="0"/>
          <a:chExt cx="0" cy="0"/>
        </a:xfrm>
      </p:grpSpPr>
      <p:sp>
        <p:nvSpPr>
          <p:cNvPr id="10" name="CuadroTexto 9">
            <a:extLst>
              <a:ext uri="{FF2B5EF4-FFF2-40B4-BE49-F238E27FC236}">
                <a16:creationId xmlns:a16="http://schemas.microsoft.com/office/drawing/2014/main" id="{C58414B4-0978-D952-779D-101F19AC7E3A}"/>
              </a:ext>
            </a:extLst>
          </p:cNvPr>
          <p:cNvSpPr txBox="1"/>
          <p:nvPr/>
        </p:nvSpPr>
        <p:spPr>
          <a:xfrm>
            <a:off x="223215" y="218820"/>
            <a:ext cx="448571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MODELO SELECCIONADO: VGG19</a:t>
            </a:r>
          </a:p>
        </p:txBody>
      </p:sp>
      <p:pic>
        <p:nvPicPr>
          <p:cNvPr id="4" name="Picture 3" descr="indicadores_chart.png"/>
          <p:cNvPicPr>
            <a:picLocks noChangeAspect="1"/>
          </p:cNvPicPr>
          <p:nvPr/>
        </p:nvPicPr>
        <p:blipFill>
          <a:blip r:embed="rId2"/>
          <a:stretch>
            <a:fillRect/>
          </a:stretch>
        </p:blipFill>
        <p:spPr>
          <a:xfrm>
            <a:off x="507439" y="4461058"/>
            <a:ext cx="3450625" cy="2070375"/>
          </a:xfrm>
          <a:prstGeom prst="rect">
            <a:avLst/>
          </a:prstGeom>
        </p:spPr>
      </p:pic>
      <p:sp>
        <p:nvSpPr>
          <p:cNvPr id="5" name="CuadroTexto 4">
            <a:extLst>
              <a:ext uri="{FF2B5EF4-FFF2-40B4-BE49-F238E27FC236}">
                <a16:creationId xmlns:a16="http://schemas.microsoft.com/office/drawing/2014/main" id="{36F1696D-884D-6309-2C53-EB7652A065C8}"/>
              </a:ext>
            </a:extLst>
          </p:cNvPr>
          <p:cNvSpPr txBox="1"/>
          <p:nvPr/>
        </p:nvSpPr>
        <p:spPr>
          <a:xfrm>
            <a:off x="4267201" y="4894114"/>
            <a:ext cx="7482673" cy="1444113"/>
          </a:xfrm>
          <a:prstGeom prst="rect">
            <a:avLst/>
          </a:prstGeom>
          <a:noFill/>
        </p:spPr>
        <p:txBody>
          <a:bodyPr wrap="square">
            <a:spAutoFit/>
          </a:bodyPr>
          <a:lstStyle/>
          <a:p>
            <a:pPr>
              <a:lnSpc>
                <a:spcPct val="150000"/>
              </a:lnSpc>
            </a:pPr>
            <a:r>
              <a:rPr lang="es-ES" sz="1200" dirty="0">
                <a:latin typeface="Times New Roman" panose="02020603050405020304" pitchFamily="18" charset="0"/>
                <a:cs typeface="Times New Roman" panose="02020603050405020304" pitchFamily="18" charset="0"/>
              </a:rPr>
              <a:t>El desempeño del modelo se mide mediante los siguientes indicadores clave:</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Precisión (94.11%): El modelo identifica correctamente la mayoría de los casos.</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Sensibilidad (90%): Alta capacidad para detectar casos positivos (con cáncer).</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Especificidad (89.7%): Buen desempeño para identificar casos negativos (sin cáncer).</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Exactitud (92%): Buen balance global entre sensibilidad y especificidad.</a:t>
            </a:r>
          </a:p>
        </p:txBody>
      </p:sp>
      <p:pic>
        <p:nvPicPr>
          <p:cNvPr id="9" name="Imagen 8" descr="Gráfico&#10;&#10;Descripción generada automáticamente">
            <a:extLst>
              <a:ext uri="{FF2B5EF4-FFF2-40B4-BE49-F238E27FC236}">
                <a16:creationId xmlns:a16="http://schemas.microsoft.com/office/drawing/2014/main" id="{98417A4E-5DB9-73A8-B86E-E0F467DE923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5417" y="1341860"/>
            <a:ext cx="3404042" cy="2829323"/>
          </a:xfrm>
          <a:prstGeom prst="rect">
            <a:avLst/>
          </a:prstGeom>
          <a:noFill/>
          <a:ln>
            <a:noFill/>
          </a:ln>
        </p:spPr>
      </p:pic>
      <p:sp>
        <p:nvSpPr>
          <p:cNvPr id="6" name="Rectangle 1">
            <a:extLst>
              <a:ext uri="{FF2B5EF4-FFF2-40B4-BE49-F238E27FC236}">
                <a16:creationId xmlns:a16="http://schemas.microsoft.com/office/drawing/2014/main" id="{A4308739-0FF5-4F96-88E5-1FFBDF119D8C}"/>
              </a:ext>
            </a:extLst>
          </p:cNvPr>
          <p:cNvSpPr>
            <a:spLocks noChangeArrowheads="1"/>
          </p:cNvSpPr>
          <p:nvPr/>
        </p:nvSpPr>
        <p:spPr bwMode="auto">
          <a:xfrm>
            <a:off x="4267201" y="708546"/>
            <a:ext cx="7482673"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indent="0" fontAlgn="base">
              <a:lnSpc>
                <a:spcPct val="150000"/>
              </a:lnSpc>
              <a:spcBef>
                <a:spcPct val="0"/>
              </a:spcBef>
              <a:spcAft>
                <a:spcPct val="0"/>
              </a:spcAft>
              <a:buClrTx/>
              <a:buSzTx/>
              <a:tabLst/>
            </a:pPr>
            <a:r>
              <a:rPr lang="es-PE" altLang="es-PE" sz="1200" b="1" dirty="0">
                <a:latin typeface="Times New Roman" panose="02020603050405020304" pitchFamily="18" charset="0"/>
                <a:ea typeface="Calibri" panose="020F0502020204030204" pitchFamily="34" charset="0"/>
                <a:cs typeface="Times New Roman" panose="02020603050405020304" pitchFamily="18" charset="0"/>
              </a:rPr>
              <a:t>Clase "ConCancer"</a:t>
            </a:r>
          </a:p>
          <a:p>
            <a:pPr marR="0" lvl="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Verdaderos Positivos (TP): 96%</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El modelo identificó correctamente al 96% de los casos con cáncer. Este resultado muestra una alta sensibilidad, crucial para la detección temprana.</a:t>
            </a:r>
          </a:p>
          <a:p>
            <a:pPr marR="0" lvl="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Falsos Negativos (FN): 10%</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Solo un 10% de los casos positivos no fueron detectados. Aunque bajo, este porcentaje debe reducirse para minimizar el riesgo de diagnósticos omitidos.</a:t>
            </a:r>
          </a:p>
          <a:p>
            <a:pPr marR="0" lvl="0" indent="0" fontAlgn="base">
              <a:lnSpc>
                <a:spcPct val="150000"/>
              </a:lnSpc>
              <a:spcBef>
                <a:spcPct val="0"/>
              </a:spcBef>
              <a:spcAft>
                <a:spcPct val="0"/>
              </a:spcAft>
              <a:buClrTx/>
              <a:buSzTx/>
              <a:tabLst/>
            </a:pPr>
            <a:r>
              <a:rPr lang="es-PE" altLang="es-PE" sz="1200" b="1" dirty="0">
                <a:latin typeface="Times New Roman" panose="02020603050405020304" pitchFamily="18" charset="0"/>
                <a:ea typeface="Calibri" panose="020F0502020204030204" pitchFamily="34" charset="0"/>
                <a:cs typeface="Times New Roman" panose="02020603050405020304" pitchFamily="18" charset="0"/>
              </a:rPr>
              <a:t>Clase "SinCancer"</a:t>
            </a:r>
          </a:p>
          <a:p>
            <a:pPr marR="0" lvl="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Falsos Positivos (FP): 4%</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El modelo clasificó incorrectamente al 4% de los casos como positivos. Este bajo valor indica una buena especificidad, ayudando a evitar diagnósticos innecesarios.</a:t>
            </a:r>
          </a:p>
          <a:p>
            <a:pPr marR="0" lvl="0" indent="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Verdaderos Negativos (TN): 90%</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El modelo identificó correctamente al 90% de los casos sin cáncer, reduciendo alarmas falsas y optimizando la confianza clínica.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404440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D73F52-9987-1EBE-F499-C8CFCD3F66F3}"/>
            </a:ext>
          </a:extLst>
        </p:cNvPr>
        <p:cNvGrpSpPr/>
        <p:nvPr/>
      </p:nvGrpSpPr>
      <p:grpSpPr>
        <a:xfrm>
          <a:off x="0" y="0"/>
          <a:ext cx="0" cy="0"/>
          <a:chOff x="0" y="0"/>
          <a:chExt cx="0" cy="0"/>
        </a:xfrm>
      </p:grpSpPr>
      <p:sp>
        <p:nvSpPr>
          <p:cNvPr id="5" name="CuadroTexto 4">
            <a:extLst>
              <a:ext uri="{FF2B5EF4-FFF2-40B4-BE49-F238E27FC236}">
                <a16:creationId xmlns:a16="http://schemas.microsoft.com/office/drawing/2014/main" id="{D0ACE5EF-3F8F-47B2-F530-2598204F0874}"/>
              </a:ext>
            </a:extLst>
          </p:cNvPr>
          <p:cNvSpPr txBox="1"/>
          <p:nvPr/>
        </p:nvSpPr>
        <p:spPr>
          <a:xfrm>
            <a:off x="601312" y="2259449"/>
            <a:ext cx="11220574" cy="738664"/>
          </a:xfrm>
          <a:prstGeom prst="rect">
            <a:avLst/>
          </a:prstGeom>
          <a:noFill/>
        </p:spPr>
        <p:txBody>
          <a:bodyPr wrap="square">
            <a:spAutoFit/>
          </a:bodyPr>
          <a:lstStyle/>
          <a:p>
            <a:pPr algn="just"/>
            <a:r>
              <a:rPr lang="es-ES" sz="1400" dirty="0">
                <a:latin typeface="Times New Roman" panose="02020603050405020304" pitchFamily="18" charset="0"/>
                <a:cs typeface="Times New Roman" panose="02020603050405020304" pitchFamily="18" charset="0"/>
              </a:rPr>
              <a:t>El modelo muestra un desempeño sólido, especialmente en la detección de la  clase "</a:t>
            </a:r>
            <a:r>
              <a:rPr lang="es-ES" sz="1400" dirty="0" err="1">
                <a:latin typeface="Times New Roman" panose="02020603050405020304" pitchFamily="18" charset="0"/>
                <a:cs typeface="Times New Roman" panose="02020603050405020304" pitchFamily="18" charset="0"/>
              </a:rPr>
              <a:t>ConCancer</a:t>
            </a:r>
            <a:r>
              <a:rPr lang="es-ES" sz="1400" dirty="0">
                <a:latin typeface="Times New Roman" panose="02020603050405020304" pitchFamily="18" charset="0"/>
                <a:cs typeface="Times New Roman" panose="02020603050405020304" pitchFamily="18" charset="0"/>
              </a:rPr>
              <a:t>", donde la proporción de verdaderos positivos es muy alta. Sin embargo, aún hay un margen de mejora para reducir los falsos negativos, dado el impacto crítico de no detectar casos positivos en un contexto de salud.</a:t>
            </a:r>
          </a:p>
        </p:txBody>
      </p:sp>
      <p:sp>
        <p:nvSpPr>
          <p:cNvPr id="6" name="CuadroTexto 5">
            <a:extLst>
              <a:ext uri="{FF2B5EF4-FFF2-40B4-BE49-F238E27FC236}">
                <a16:creationId xmlns:a16="http://schemas.microsoft.com/office/drawing/2014/main" id="{9A9A14F0-6B57-E1CF-DA43-984BF334F04B}"/>
              </a:ext>
            </a:extLst>
          </p:cNvPr>
          <p:cNvSpPr txBox="1"/>
          <p:nvPr/>
        </p:nvSpPr>
        <p:spPr>
          <a:xfrm>
            <a:off x="601312" y="1558727"/>
            <a:ext cx="2095445" cy="369332"/>
          </a:xfrm>
          <a:prstGeom prst="rect">
            <a:avLst/>
          </a:prstGeom>
          <a:noFill/>
        </p:spPr>
        <p:txBody>
          <a:bodyPr wrap="none" rtlCol="0">
            <a:spAutoFit/>
          </a:bodyPr>
          <a:lstStyle/>
          <a:p>
            <a:r>
              <a:rPr lang="es-PE" b="1" dirty="0">
                <a:latin typeface="Times New Roman" panose="02020603050405020304" pitchFamily="18" charset="0"/>
                <a:cs typeface="Times New Roman" panose="02020603050405020304" pitchFamily="18" charset="0"/>
              </a:rPr>
              <a:t>Análisis del modelo</a:t>
            </a:r>
          </a:p>
        </p:txBody>
      </p:sp>
      <p:pic>
        <p:nvPicPr>
          <p:cNvPr id="3" name="Imagen 2" descr="Gráfico, Gráfico de barras&#10;&#10;Descripción generada automáticamente">
            <a:extLst>
              <a:ext uri="{FF2B5EF4-FFF2-40B4-BE49-F238E27FC236}">
                <a16:creationId xmlns:a16="http://schemas.microsoft.com/office/drawing/2014/main" id="{7761AB76-9AFE-1B6C-85B3-1305EBE83CE0}"/>
              </a:ext>
            </a:extLst>
          </p:cNvPr>
          <p:cNvPicPr>
            <a:picLocks noChangeAspect="1"/>
          </p:cNvPicPr>
          <p:nvPr/>
        </p:nvPicPr>
        <p:blipFill>
          <a:blip r:embed="rId2"/>
          <a:stretch>
            <a:fillRect/>
          </a:stretch>
        </p:blipFill>
        <p:spPr>
          <a:xfrm>
            <a:off x="3661833" y="3429000"/>
            <a:ext cx="4868334" cy="2921000"/>
          </a:xfrm>
          <a:prstGeom prst="rect">
            <a:avLst/>
          </a:prstGeom>
        </p:spPr>
      </p:pic>
    </p:spTree>
    <p:extLst>
      <p:ext uri="{BB962C8B-B14F-4D97-AF65-F5344CB8AC3E}">
        <p14:creationId xmlns:p14="http://schemas.microsoft.com/office/powerpoint/2010/main" val="2413352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A97AF-95AB-D079-96EC-DDDB9D1EC97D}"/>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AD2B339C-B1FA-87C2-9B87-EBB8B6874DE0}"/>
              </a:ext>
            </a:extLst>
          </p:cNvPr>
          <p:cNvSpPr txBox="1"/>
          <p:nvPr/>
        </p:nvSpPr>
        <p:spPr>
          <a:xfrm>
            <a:off x="2541517" y="1787425"/>
            <a:ext cx="7394781"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06</a:t>
            </a:r>
          </a:p>
          <a:p>
            <a:r>
              <a:rPr lang="es-PE" sz="4000" dirty="0">
                <a:latin typeface="Times New Roman" panose="02020603050405020304" pitchFamily="18" charset="0"/>
                <a:cs typeface="Times New Roman" panose="02020603050405020304" pitchFamily="18" charset="0"/>
              </a:rPr>
              <a:t>________________</a:t>
            </a:r>
          </a:p>
          <a:p>
            <a:pPr algn="ctr"/>
            <a:r>
              <a:rPr lang="es-PE" sz="4000" b="1" dirty="0">
                <a:latin typeface="Times New Roman" panose="02020603050405020304" pitchFamily="18" charset="0"/>
                <a:cs typeface="Times New Roman" panose="02020603050405020304" pitchFamily="18" charset="0"/>
              </a:rPr>
              <a:t>DISCUSIÓN DE RESULTADOS</a:t>
            </a:r>
          </a:p>
        </p:txBody>
      </p:sp>
    </p:spTree>
    <p:extLst>
      <p:ext uri="{BB962C8B-B14F-4D97-AF65-F5344CB8AC3E}">
        <p14:creationId xmlns:p14="http://schemas.microsoft.com/office/powerpoint/2010/main" val="13156022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3796937"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a:ln>
                  <a:noFill/>
                </a:ln>
                <a:solidFill>
                  <a:srgbClr val="000000"/>
                </a:solidFill>
                <a:effectLst/>
                <a:uLnTx/>
                <a:uFillTx/>
                <a:latin typeface="Times New Roman" panose="02020603050405020304" pitchFamily="18" charset="0"/>
                <a:cs typeface="Times New Roman" panose="02020603050405020304" pitchFamily="18" charset="0"/>
              </a:rPr>
              <a:t>DISCUSIÓN DE RESULTADOS</a:t>
            </a:r>
            <a:endPar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endParaRPr>
          </a:p>
        </p:txBody>
      </p:sp>
      <p:sp>
        <p:nvSpPr>
          <p:cNvPr id="5" name="CuadroTexto 4">
            <a:extLst>
              <a:ext uri="{FF2B5EF4-FFF2-40B4-BE49-F238E27FC236}">
                <a16:creationId xmlns:a16="http://schemas.microsoft.com/office/drawing/2014/main" id="{36D01945-2D98-24B0-515C-A6A129515EB9}"/>
              </a:ext>
            </a:extLst>
          </p:cNvPr>
          <p:cNvSpPr txBox="1"/>
          <p:nvPr/>
        </p:nvSpPr>
        <p:spPr>
          <a:xfrm>
            <a:off x="639472" y="2728495"/>
            <a:ext cx="4093393" cy="1156086"/>
          </a:xfrm>
          <a:prstGeom prst="rect">
            <a:avLst/>
          </a:prstGeom>
          <a:noFill/>
        </p:spPr>
        <p:txBody>
          <a:bodyPr wrap="square">
            <a:spAutoFit/>
          </a:bodyPr>
          <a:lstStyle/>
          <a:p>
            <a:pPr>
              <a:lnSpc>
                <a:spcPct val="150000"/>
              </a:lnSpc>
            </a:pPr>
            <a:r>
              <a:rPr lang="es-ES" sz="1600" dirty="0">
                <a:latin typeface="Times New Roman" panose="02020603050405020304" pitchFamily="18" charset="0"/>
                <a:cs typeface="Times New Roman" panose="02020603050405020304" pitchFamily="18" charset="0"/>
              </a:rPr>
              <a:t>Los resultados obtenidos en este estudio muestran un desempeño competitivo al compararse con estudios previos:</a:t>
            </a:r>
          </a:p>
        </p:txBody>
      </p:sp>
      <p:sp>
        <p:nvSpPr>
          <p:cNvPr id="10" name="CuadroTexto 9">
            <a:extLst>
              <a:ext uri="{FF2B5EF4-FFF2-40B4-BE49-F238E27FC236}">
                <a16:creationId xmlns:a16="http://schemas.microsoft.com/office/drawing/2014/main" id="{C03AC7BF-387A-AA25-591B-D38E32CFBF3D}"/>
              </a:ext>
            </a:extLst>
          </p:cNvPr>
          <p:cNvSpPr txBox="1"/>
          <p:nvPr/>
        </p:nvSpPr>
        <p:spPr>
          <a:xfrm>
            <a:off x="4732865" y="1513582"/>
            <a:ext cx="6096000" cy="1525418"/>
          </a:xfrm>
          <a:prstGeom prst="rect">
            <a:avLst/>
          </a:prstGeom>
          <a:solidFill>
            <a:schemeClr val="bg1">
              <a:lumMod val="95000"/>
            </a:schemeClr>
          </a:solidFill>
        </p:spPr>
        <p:txBody>
          <a:bodyPr wrap="square">
            <a:spAutoFit/>
          </a:bodyPr>
          <a:lstStyle/>
          <a:p>
            <a:pPr>
              <a:lnSpc>
                <a:spcPct val="150000"/>
              </a:lnSpc>
            </a:pPr>
            <a:r>
              <a:rPr lang="es-ES" sz="1600" b="1" dirty="0" err="1">
                <a:latin typeface="Times New Roman" panose="02020603050405020304" pitchFamily="18" charset="0"/>
                <a:cs typeface="Times New Roman" panose="02020603050405020304" pitchFamily="18" charset="0"/>
              </a:rPr>
              <a:t>Guajin</a:t>
            </a:r>
            <a:r>
              <a:rPr lang="es-ES" sz="1600" b="1" dirty="0">
                <a:latin typeface="Times New Roman" panose="02020603050405020304" pitchFamily="18" charset="0"/>
                <a:cs typeface="Times New Roman" panose="02020603050405020304" pitchFamily="18" charset="0"/>
              </a:rPr>
              <a:t> y </a:t>
            </a:r>
            <a:r>
              <a:rPr lang="es-ES" sz="1600" b="1" dirty="0" err="1">
                <a:latin typeface="Times New Roman" panose="02020603050405020304" pitchFamily="18" charset="0"/>
                <a:cs typeface="Times New Roman" panose="02020603050405020304" pitchFamily="18" charset="0"/>
              </a:rPr>
              <a:t>Kup-Sze</a:t>
            </a:r>
            <a:r>
              <a:rPr lang="es-ES" sz="1600" b="1" dirty="0">
                <a:latin typeface="Times New Roman" panose="02020603050405020304" pitchFamily="18" charset="0"/>
                <a:cs typeface="Times New Roman" panose="02020603050405020304" pitchFamily="18" charset="0"/>
              </a:rPr>
              <a:t> (2018): </a:t>
            </a:r>
            <a:r>
              <a:rPr lang="es-ES" sz="1600" dirty="0">
                <a:latin typeface="Times New Roman" panose="02020603050405020304" pitchFamily="18" charset="0"/>
                <a:cs typeface="Times New Roman" panose="02020603050405020304" pitchFamily="18" charset="0"/>
              </a:rPr>
              <a:t>Lograron un acurracy del 95.27% utilizando redes neuronales artificiales. Nuestro enfoque con VGG19 logra un acurracy similar (94.11%) pero con un modelo más interpretable y eficiente para imágenes histológicas.</a:t>
            </a:r>
          </a:p>
        </p:txBody>
      </p:sp>
      <p:sp>
        <p:nvSpPr>
          <p:cNvPr id="13" name="CuadroTexto 12">
            <a:extLst>
              <a:ext uri="{FF2B5EF4-FFF2-40B4-BE49-F238E27FC236}">
                <a16:creationId xmlns:a16="http://schemas.microsoft.com/office/drawing/2014/main" id="{B7EE4E33-C58E-FC8A-A551-E65D4EF3AAE6}"/>
              </a:ext>
            </a:extLst>
          </p:cNvPr>
          <p:cNvSpPr txBox="1"/>
          <p:nvPr/>
        </p:nvSpPr>
        <p:spPr>
          <a:xfrm>
            <a:off x="4732865" y="3630136"/>
            <a:ext cx="6096000" cy="1525418"/>
          </a:xfrm>
          <a:prstGeom prst="rect">
            <a:avLst/>
          </a:prstGeom>
          <a:solidFill>
            <a:schemeClr val="bg1">
              <a:lumMod val="95000"/>
            </a:schemeClr>
          </a:solidFill>
        </p:spPr>
        <p:txBody>
          <a:bodyPr wrap="square">
            <a:spAutoFit/>
          </a:bodyPr>
          <a:lstStyle/>
          <a:p>
            <a:pPr>
              <a:lnSpc>
                <a:spcPct val="150000"/>
              </a:lnSpc>
            </a:pPr>
            <a:r>
              <a:rPr lang="es-ES" sz="1600" b="1" dirty="0">
                <a:latin typeface="Times New Roman" panose="02020603050405020304" pitchFamily="18" charset="0"/>
                <a:cs typeface="Times New Roman" panose="02020603050405020304" pitchFamily="18" charset="0"/>
              </a:rPr>
              <a:t>Forero Cuellar (2019): </a:t>
            </a:r>
            <a:r>
              <a:rPr lang="es-ES" sz="1600" dirty="0">
                <a:latin typeface="Times New Roman" panose="02020603050405020304" pitchFamily="18" charset="0"/>
                <a:cs typeface="Times New Roman" panose="02020603050405020304" pitchFamily="18" charset="0"/>
              </a:rPr>
              <a:t>Alcanzó un acurracy del 83.1% con métodos tradicionales como regresión logística. Nuestro sistema basado en Deep Learning supera este resultado gracias a su capacidad para analizar patrones complejos en imágenes.</a:t>
            </a:r>
          </a:p>
        </p:txBody>
      </p:sp>
    </p:spTree>
    <p:extLst>
      <p:ext uri="{BB962C8B-B14F-4D97-AF65-F5344CB8AC3E}">
        <p14:creationId xmlns:p14="http://schemas.microsoft.com/office/powerpoint/2010/main" val="29393196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A97AF-95AB-D079-96EC-DDDB9D1EC97D}"/>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AD2B339C-B1FA-87C2-9B87-EBB8B6874DE0}"/>
              </a:ext>
            </a:extLst>
          </p:cNvPr>
          <p:cNvSpPr txBox="1"/>
          <p:nvPr/>
        </p:nvSpPr>
        <p:spPr>
          <a:xfrm>
            <a:off x="4094728" y="1787425"/>
            <a:ext cx="428835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07</a:t>
            </a:r>
          </a:p>
          <a:p>
            <a:r>
              <a:rPr lang="es-PE" sz="4000" dirty="0">
                <a:latin typeface="Times New Roman" panose="02020603050405020304" pitchFamily="18" charset="0"/>
                <a:cs typeface="Times New Roman" panose="02020603050405020304" pitchFamily="18" charset="0"/>
              </a:rPr>
              <a:t>________________</a:t>
            </a:r>
          </a:p>
          <a:p>
            <a:pPr algn="ctr"/>
            <a:r>
              <a:rPr lang="es-PE" sz="4000" b="1" dirty="0">
                <a:latin typeface="Times New Roman" panose="02020603050405020304" pitchFamily="18" charset="0"/>
                <a:cs typeface="Times New Roman" panose="02020603050405020304" pitchFamily="18" charset="0"/>
              </a:rPr>
              <a:t>CONCLUSIONES</a:t>
            </a:r>
          </a:p>
        </p:txBody>
      </p:sp>
    </p:spTree>
    <p:extLst>
      <p:ext uri="{BB962C8B-B14F-4D97-AF65-F5344CB8AC3E}">
        <p14:creationId xmlns:p14="http://schemas.microsoft.com/office/powerpoint/2010/main" val="31607461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239716"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CONCLUSIONES</a:t>
            </a:r>
          </a:p>
        </p:txBody>
      </p:sp>
      <p:sp>
        <p:nvSpPr>
          <p:cNvPr id="4" name="CuadroTexto 3">
            <a:extLst>
              <a:ext uri="{FF2B5EF4-FFF2-40B4-BE49-F238E27FC236}">
                <a16:creationId xmlns:a16="http://schemas.microsoft.com/office/drawing/2014/main" id="{DBEDB908-1DB7-0758-3BE2-00C313D21B0B}"/>
              </a:ext>
            </a:extLst>
          </p:cNvPr>
          <p:cNvSpPr txBox="1"/>
          <p:nvPr/>
        </p:nvSpPr>
        <p:spPr>
          <a:xfrm>
            <a:off x="8108253" y="2946528"/>
            <a:ext cx="2886216" cy="1384995"/>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b="0" i="0" dirty="0">
                <a:solidFill>
                  <a:schemeClr val="tx1"/>
                </a:solidFill>
                <a:effectLst/>
                <a:latin typeface="ui-sans-serif"/>
              </a:rPr>
              <a:t>El modelo VGG19 alcanzó una </a:t>
            </a:r>
            <a:r>
              <a:rPr lang="es-ES" sz="1200" dirty="0">
                <a:latin typeface="Times New Roman" panose="02020603050405020304" pitchFamily="18" charset="0"/>
                <a:cs typeface="Times New Roman" panose="02020603050405020304" pitchFamily="18" charset="0"/>
              </a:rPr>
              <a:t>acurracy</a:t>
            </a:r>
            <a:r>
              <a:rPr lang="es-ES" sz="1200" b="0" i="0" dirty="0">
                <a:solidFill>
                  <a:schemeClr val="tx1"/>
                </a:solidFill>
                <a:effectLst/>
                <a:latin typeface="ui-sans-serif"/>
              </a:rPr>
              <a:t> del 94.11%, precisión del 92%, sensibilidad del 90% y  especificidad del 89.7% en el diagnóstico del cáncer de próstata, superando a VGG16 y ResNet50, demostrando ser una herramienta eficiente y precisa para el apoyo clínico.</a:t>
            </a:r>
          </a:p>
        </p:txBody>
      </p:sp>
      <p:sp>
        <p:nvSpPr>
          <p:cNvPr id="6" name="CuadroTexto 5">
            <a:extLst>
              <a:ext uri="{FF2B5EF4-FFF2-40B4-BE49-F238E27FC236}">
                <a16:creationId xmlns:a16="http://schemas.microsoft.com/office/drawing/2014/main" id="{6CFB98D8-2625-18F8-81CA-7A6077A313AC}"/>
              </a:ext>
            </a:extLst>
          </p:cNvPr>
          <p:cNvSpPr txBox="1"/>
          <p:nvPr/>
        </p:nvSpPr>
        <p:spPr>
          <a:xfrm>
            <a:off x="4151021" y="4089534"/>
            <a:ext cx="3081500" cy="1384995"/>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b="0" i="0" dirty="0">
                <a:solidFill>
                  <a:schemeClr val="tx1"/>
                </a:solidFill>
                <a:effectLst/>
                <a:latin typeface="ui-sans-serif"/>
              </a:rPr>
              <a:t>La integración de Deep Learning en el diagnóstico médico optimiza la detección temprana de cáncer, mejorando la rapidez en el diagnóstico y reduciendo el margen de error en la clasificación de imágenes.</a:t>
            </a:r>
          </a:p>
          <a:p>
            <a:pPr algn="just"/>
            <a:endParaRPr lang="es-ES" sz="1200" dirty="0">
              <a:solidFill>
                <a:schemeClr val="tx1"/>
              </a:solidFill>
              <a:latin typeface="ui-sans-serif"/>
            </a:endParaRPr>
          </a:p>
          <a:p>
            <a:pPr algn="just"/>
            <a:endParaRPr lang="es-ES" sz="1200" b="0" i="0" dirty="0">
              <a:solidFill>
                <a:schemeClr val="tx1"/>
              </a:solidFill>
              <a:effectLst/>
              <a:latin typeface="ui-sans-serif"/>
            </a:endParaRPr>
          </a:p>
        </p:txBody>
      </p:sp>
      <p:sp>
        <p:nvSpPr>
          <p:cNvPr id="7" name="CuadroTexto 6">
            <a:extLst>
              <a:ext uri="{FF2B5EF4-FFF2-40B4-BE49-F238E27FC236}">
                <a16:creationId xmlns:a16="http://schemas.microsoft.com/office/drawing/2014/main" id="{9EE1D5B4-D8CE-4BDF-5678-EF30DD78E957}"/>
              </a:ext>
            </a:extLst>
          </p:cNvPr>
          <p:cNvSpPr txBox="1"/>
          <p:nvPr/>
        </p:nvSpPr>
        <p:spPr>
          <a:xfrm>
            <a:off x="5260323" y="3429000"/>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03</a:t>
            </a:r>
          </a:p>
        </p:txBody>
      </p:sp>
      <p:sp>
        <p:nvSpPr>
          <p:cNvPr id="8" name="CuadroTexto 7">
            <a:extLst>
              <a:ext uri="{FF2B5EF4-FFF2-40B4-BE49-F238E27FC236}">
                <a16:creationId xmlns:a16="http://schemas.microsoft.com/office/drawing/2014/main" id="{05D451B1-AB14-C9D2-2063-ED8384758DA3}"/>
              </a:ext>
            </a:extLst>
          </p:cNvPr>
          <p:cNvSpPr txBox="1"/>
          <p:nvPr/>
        </p:nvSpPr>
        <p:spPr>
          <a:xfrm>
            <a:off x="5342957" y="837009"/>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02</a:t>
            </a:r>
          </a:p>
        </p:txBody>
      </p:sp>
      <p:sp>
        <p:nvSpPr>
          <p:cNvPr id="12" name="CuadroTexto 11">
            <a:extLst>
              <a:ext uri="{FF2B5EF4-FFF2-40B4-BE49-F238E27FC236}">
                <a16:creationId xmlns:a16="http://schemas.microsoft.com/office/drawing/2014/main" id="{A41C734F-05DB-7AC3-9BCE-7BEC61A7DE66}"/>
              </a:ext>
            </a:extLst>
          </p:cNvPr>
          <p:cNvSpPr txBox="1"/>
          <p:nvPr/>
        </p:nvSpPr>
        <p:spPr>
          <a:xfrm>
            <a:off x="4151021" y="1633926"/>
            <a:ext cx="3081500" cy="156966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dirty="0"/>
              <a:t>El preprocesamiento de imágenes de cáncer de próstata mejora la calidad y diversidad del conjunto de datos, asegurando un modelo preciso. La normalización, segmentación y aumento de datos son esenciales para entrenar modelos efectivos. Estos pasos son clave para obtener diagnósticos confiables y precisos</a:t>
            </a:r>
          </a:p>
        </p:txBody>
      </p:sp>
      <p:sp>
        <p:nvSpPr>
          <p:cNvPr id="15" name="CuadroTexto 14">
            <a:extLst>
              <a:ext uri="{FF2B5EF4-FFF2-40B4-BE49-F238E27FC236}">
                <a16:creationId xmlns:a16="http://schemas.microsoft.com/office/drawing/2014/main" id="{82198786-FCF5-1C15-AEA4-51358DF79BA3}"/>
              </a:ext>
            </a:extLst>
          </p:cNvPr>
          <p:cNvSpPr txBox="1"/>
          <p:nvPr/>
        </p:nvSpPr>
        <p:spPr>
          <a:xfrm>
            <a:off x="450040" y="2761863"/>
            <a:ext cx="3081500" cy="156966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dirty="0"/>
              <a:t>El desarrollo de un sistema basado en Deep Learning para predecir el diagnóstico de cáncer de próstata tiene la rapidez en la detección del cáncer de próstata. Sin embargo, requiere un conjunto de datos de alta calidad, un preprocesamiento adecuado y una evaluación rigurosa para garantizar su efectividad en entornos clínicos reales.</a:t>
            </a:r>
          </a:p>
        </p:txBody>
      </p:sp>
      <p:sp>
        <p:nvSpPr>
          <p:cNvPr id="16" name="CuadroTexto 15">
            <a:extLst>
              <a:ext uri="{FF2B5EF4-FFF2-40B4-BE49-F238E27FC236}">
                <a16:creationId xmlns:a16="http://schemas.microsoft.com/office/drawing/2014/main" id="{139D391F-F990-A6A9-7F80-BFD5809AF848}"/>
              </a:ext>
            </a:extLst>
          </p:cNvPr>
          <p:cNvSpPr txBox="1"/>
          <p:nvPr/>
        </p:nvSpPr>
        <p:spPr>
          <a:xfrm>
            <a:off x="9202547" y="2064813"/>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04</a:t>
            </a:r>
          </a:p>
        </p:txBody>
      </p:sp>
      <p:sp>
        <p:nvSpPr>
          <p:cNvPr id="17" name="CuadroTexto 16">
            <a:extLst>
              <a:ext uri="{FF2B5EF4-FFF2-40B4-BE49-F238E27FC236}">
                <a16:creationId xmlns:a16="http://schemas.microsoft.com/office/drawing/2014/main" id="{A733B6DF-55DB-7239-361C-EE2C300C95DC}"/>
              </a:ext>
            </a:extLst>
          </p:cNvPr>
          <p:cNvSpPr txBox="1"/>
          <p:nvPr/>
        </p:nvSpPr>
        <p:spPr>
          <a:xfrm>
            <a:off x="1641976" y="2053977"/>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01</a:t>
            </a:r>
          </a:p>
        </p:txBody>
      </p:sp>
    </p:spTree>
    <p:extLst>
      <p:ext uri="{BB962C8B-B14F-4D97-AF65-F5344CB8AC3E}">
        <p14:creationId xmlns:p14="http://schemas.microsoft.com/office/powerpoint/2010/main" val="39104487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F8A84-9182-FDD3-AD6F-C6F34D7E6393}"/>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82A5D2BA-9192-91B1-566A-47560E6686AF}"/>
              </a:ext>
            </a:extLst>
          </p:cNvPr>
          <p:cNvSpPr txBox="1"/>
          <p:nvPr/>
        </p:nvSpPr>
        <p:spPr>
          <a:xfrm>
            <a:off x="3454329" y="1787425"/>
            <a:ext cx="5569153"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08</a:t>
            </a:r>
          </a:p>
          <a:p>
            <a:r>
              <a:rPr lang="es-PE" sz="4000" dirty="0">
                <a:latin typeface="Times New Roman" panose="02020603050405020304" pitchFamily="18" charset="0"/>
                <a:cs typeface="Times New Roman" panose="02020603050405020304" pitchFamily="18" charset="0"/>
              </a:rPr>
              <a:t>_____________________</a:t>
            </a:r>
          </a:p>
          <a:p>
            <a:pPr algn="ctr"/>
            <a:r>
              <a:rPr lang="es-PE" sz="4000" b="1" dirty="0">
                <a:latin typeface="Times New Roman" panose="02020603050405020304" pitchFamily="18" charset="0"/>
                <a:cs typeface="Times New Roman" panose="02020603050405020304" pitchFamily="18" charset="0"/>
              </a:rPr>
              <a:t>RECOMENDACIONES</a:t>
            </a:r>
          </a:p>
        </p:txBody>
      </p:sp>
    </p:spTree>
    <p:extLst>
      <p:ext uri="{BB962C8B-B14F-4D97-AF65-F5344CB8AC3E}">
        <p14:creationId xmlns:p14="http://schemas.microsoft.com/office/powerpoint/2010/main" val="23309863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B4EB04-9D16-B84A-F751-E0ACDAF0D804}"/>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15A71C45-C6A6-CEB9-92E0-9C24D1FFF6BE}"/>
              </a:ext>
            </a:extLst>
          </p:cNvPr>
          <p:cNvSpPr txBox="1"/>
          <p:nvPr/>
        </p:nvSpPr>
        <p:spPr>
          <a:xfrm>
            <a:off x="698740" y="319177"/>
            <a:ext cx="2882520"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RECOMENDACIONES</a:t>
            </a:r>
          </a:p>
        </p:txBody>
      </p:sp>
      <p:sp>
        <p:nvSpPr>
          <p:cNvPr id="4" name="CuadroTexto 3">
            <a:extLst>
              <a:ext uri="{FF2B5EF4-FFF2-40B4-BE49-F238E27FC236}">
                <a16:creationId xmlns:a16="http://schemas.microsoft.com/office/drawing/2014/main" id="{2819454C-5269-7E8D-F63A-95D9B67EDF63}"/>
              </a:ext>
            </a:extLst>
          </p:cNvPr>
          <p:cNvSpPr txBox="1"/>
          <p:nvPr/>
        </p:nvSpPr>
        <p:spPr>
          <a:xfrm>
            <a:off x="787318" y="1978904"/>
            <a:ext cx="3205878" cy="181588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600" b="0" i="0" dirty="0">
                <a:solidFill>
                  <a:schemeClr val="tx1"/>
                </a:solidFill>
                <a:effectLst/>
                <a:latin typeface="ui-sans-serif"/>
              </a:rPr>
              <a:t>Se recomienda integrar datos clínicos adicionales (edad, antecedentes familiares, marcadores biológicos) junto con las imágenes médicas para mejorar la precisión y personalización del diagnóstico.</a:t>
            </a:r>
          </a:p>
        </p:txBody>
      </p:sp>
      <p:sp>
        <p:nvSpPr>
          <p:cNvPr id="5" name="CuadroTexto 4">
            <a:extLst>
              <a:ext uri="{FF2B5EF4-FFF2-40B4-BE49-F238E27FC236}">
                <a16:creationId xmlns:a16="http://schemas.microsoft.com/office/drawing/2014/main" id="{CF7967DB-9B47-8853-927E-E44FC8359F19}"/>
              </a:ext>
            </a:extLst>
          </p:cNvPr>
          <p:cNvSpPr txBox="1"/>
          <p:nvPr/>
        </p:nvSpPr>
        <p:spPr>
          <a:xfrm>
            <a:off x="8520758" y="1978419"/>
            <a:ext cx="3173112" cy="181588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600" b="0" i="0" dirty="0">
                <a:solidFill>
                  <a:schemeClr val="tx1"/>
                </a:solidFill>
                <a:effectLst/>
                <a:latin typeface="ui-sans-serif"/>
              </a:rPr>
              <a:t>Futuras investigaciones deben explorar nuevas arquitecturas de redes neuronales o enfoques híbridos, buscando mejorar aún más la precisión diagnóstica alcanzada con el modelo VGG19.</a:t>
            </a:r>
          </a:p>
          <a:p>
            <a:pPr algn="just"/>
            <a:endParaRPr lang="es-ES" sz="1600" b="0" i="0" dirty="0">
              <a:solidFill>
                <a:schemeClr val="tx1"/>
              </a:solidFill>
              <a:effectLst/>
              <a:latin typeface="ui-sans-serif"/>
            </a:endParaRPr>
          </a:p>
        </p:txBody>
      </p:sp>
      <p:sp>
        <p:nvSpPr>
          <p:cNvPr id="3" name="CuadroTexto 2">
            <a:extLst>
              <a:ext uri="{FF2B5EF4-FFF2-40B4-BE49-F238E27FC236}">
                <a16:creationId xmlns:a16="http://schemas.microsoft.com/office/drawing/2014/main" id="{27E00B9D-27CE-AE51-88CE-8027AE2A64E2}"/>
              </a:ext>
            </a:extLst>
          </p:cNvPr>
          <p:cNvSpPr txBox="1"/>
          <p:nvPr/>
        </p:nvSpPr>
        <p:spPr>
          <a:xfrm>
            <a:off x="787318" y="1271018"/>
            <a:ext cx="704039"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01</a:t>
            </a:r>
          </a:p>
        </p:txBody>
      </p:sp>
      <p:sp>
        <p:nvSpPr>
          <p:cNvPr id="6" name="CuadroTexto 5">
            <a:extLst>
              <a:ext uri="{FF2B5EF4-FFF2-40B4-BE49-F238E27FC236}">
                <a16:creationId xmlns:a16="http://schemas.microsoft.com/office/drawing/2014/main" id="{0DB15BD2-6E9E-F6C1-16EB-F869DA76CDCE}"/>
              </a:ext>
            </a:extLst>
          </p:cNvPr>
          <p:cNvSpPr txBox="1"/>
          <p:nvPr/>
        </p:nvSpPr>
        <p:spPr>
          <a:xfrm>
            <a:off x="4589044" y="1978419"/>
            <a:ext cx="3329454" cy="181588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600" b="0" i="0" dirty="0">
                <a:solidFill>
                  <a:schemeClr val="tx1"/>
                </a:solidFill>
                <a:effectLst/>
                <a:latin typeface="ui-sans-serif"/>
              </a:rPr>
              <a:t>Es esencial establecer protocolos estandarizados para la captura de imágenes médicas, garantizando consistencia y calidad, lo que aumentará la fiabilidad y reproducibilidad de los resultados.</a:t>
            </a:r>
          </a:p>
          <a:p>
            <a:pPr algn="just"/>
            <a:endParaRPr lang="es-ES" sz="1600" b="0" i="0" dirty="0">
              <a:solidFill>
                <a:schemeClr val="tx1"/>
              </a:solidFill>
              <a:effectLst/>
              <a:latin typeface="ui-sans-serif"/>
            </a:endParaRPr>
          </a:p>
        </p:txBody>
      </p:sp>
      <p:sp>
        <p:nvSpPr>
          <p:cNvPr id="7" name="CuadroTexto 6">
            <a:extLst>
              <a:ext uri="{FF2B5EF4-FFF2-40B4-BE49-F238E27FC236}">
                <a16:creationId xmlns:a16="http://schemas.microsoft.com/office/drawing/2014/main" id="{711E53B5-F144-5454-285C-8552119D6E26}"/>
              </a:ext>
            </a:extLst>
          </p:cNvPr>
          <p:cNvSpPr txBox="1"/>
          <p:nvPr/>
        </p:nvSpPr>
        <p:spPr>
          <a:xfrm>
            <a:off x="8514346" y="1270533"/>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03</a:t>
            </a:r>
          </a:p>
        </p:txBody>
      </p:sp>
      <p:sp>
        <p:nvSpPr>
          <p:cNvPr id="8" name="CuadroTexto 7">
            <a:extLst>
              <a:ext uri="{FF2B5EF4-FFF2-40B4-BE49-F238E27FC236}">
                <a16:creationId xmlns:a16="http://schemas.microsoft.com/office/drawing/2014/main" id="{A535A58E-3577-2D7D-28F2-9F22938945AC}"/>
              </a:ext>
            </a:extLst>
          </p:cNvPr>
          <p:cNvSpPr txBox="1"/>
          <p:nvPr/>
        </p:nvSpPr>
        <p:spPr>
          <a:xfrm>
            <a:off x="4589044" y="1202879"/>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02</a:t>
            </a:r>
          </a:p>
        </p:txBody>
      </p:sp>
    </p:spTree>
    <p:extLst>
      <p:ext uri="{BB962C8B-B14F-4D97-AF65-F5344CB8AC3E}">
        <p14:creationId xmlns:p14="http://schemas.microsoft.com/office/powerpoint/2010/main" val="31766177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47C02C3-D72C-A3FE-D880-B1D23DC0E0F1}"/>
              </a:ext>
            </a:extLst>
          </p:cNvPr>
          <p:cNvSpPr txBox="1"/>
          <p:nvPr/>
        </p:nvSpPr>
        <p:spPr>
          <a:xfrm>
            <a:off x="686040" y="322363"/>
            <a:ext cx="460619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PLANTEAMIENTO DEL PROBLEMA</a:t>
            </a:r>
          </a:p>
        </p:txBody>
      </p:sp>
      <p:sp>
        <p:nvSpPr>
          <p:cNvPr id="3" name="Rectángulo 2">
            <a:extLst>
              <a:ext uri="{FF2B5EF4-FFF2-40B4-BE49-F238E27FC236}">
                <a16:creationId xmlns:a16="http://schemas.microsoft.com/office/drawing/2014/main" id="{13B56237-E839-B909-6DAF-C2D6280C0793}"/>
              </a:ext>
            </a:extLst>
          </p:cNvPr>
          <p:cNvSpPr/>
          <p:nvPr/>
        </p:nvSpPr>
        <p:spPr>
          <a:xfrm>
            <a:off x="1128076" y="2400337"/>
            <a:ext cx="3114135" cy="738663"/>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SITUACIÓN</a:t>
            </a:r>
          </a:p>
        </p:txBody>
      </p:sp>
      <p:sp>
        <p:nvSpPr>
          <p:cNvPr id="5" name="Rectángulo 4">
            <a:extLst>
              <a:ext uri="{FF2B5EF4-FFF2-40B4-BE49-F238E27FC236}">
                <a16:creationId xmlns:a16="http://schemas.microsoft.com/office/drawing/2014/main" id="{1B1F1B57-43F4-ABBA-7044-C1F163BD974B}"/>
              </a:ext>
            </a:extLst>
          </p:cNvPr>
          <p:cNvSpPr/>
          <p:nvPr/>
        </p:nvSpPr>
        <p:spPr>
          <a:xfrm>
            <a:off x="1128076" y="4816864"/>
            <a:ext cx="3114135" cy="738664"/>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FORMULACIÓN PROBLEMA</a:t>
            </a:r>
          </a:p>
        </p:txBody>
      </p:sp>
      <p:sp>
        <p:nvSpPr>
          <p:cNvPr id="11" name="CuadroTexto 10">
            <a:extLst>
              <a:ext uri="{FF2B5EF4-FFF2-40B4-BE49-F238E27FC236}">
                <a16:creationId xmlns:a16="http://schemas.microsoft.com/office/drawing/2014/main" id="{DBB91B1C-47E7-CD39-90C1-850E66C405D0}"/>
              </a:ext>
            </a:extLst>
          </p:cNvPr>
          <p:cNvSpPr txBox="1"/>
          <p:nvPr/>
        </p:nvSpPr>
        <p:spPr>
          <a:xfrm>
            <a:off x="5126480" y="4863030"/>
            <a:ext cx="6428577" cy="646331"/>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sz="1800" dirty="0"/>
              <a:t>¿El uso del Deep learning permitirá detectar de forma temprana el cáncer de próstata?</a:t>
            </a:r>
            <a:endParaRPr lang="es-PE" sz="1800" dirty="0"/>
          </a:p>
        </p:txBody>
      </p:sp>
      <p:sp>
        <p:nvSpPr>
          <p:cNvPr id="14" name="CuadroTexto 13">
            <a:extLst>
              <a:ext uri="{FF2B5EF4-FFF2-40B4-BE49-F238E27FC236}">
                <a16:creationId xmlns:a16="http://schemas.microsoft.com/office/drawing/2014/main" id="{E839B784-90F3-6DF9-CC49-8AEA3D52F9AD}"/>
              </a:ext>
            </a:extLst>
          </p:cNvPr>
          <p:cNvSpPr txBox="1"/>
          <p:nvPr/>
        </p:nvSpPr>
        <p:spPr>
          <a:xfrm>
            <a:off x="5126480" y="1477008"/>
            <a:ext cx="6428577" cy="2585323"/>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p>
            <a:pPr marL="171450" indent="-171450" algn="just">
              <a:buFont typeface="Arial" panose="020B0604020202020204" pitchFamily="34" charset="0"/>
              <a:buChar char="•"/>
            </a:pPr>
            <a:r>
              <a:rPr lang="es-MX" dirty="0">
                <a:solidFill>
                  <a:sysClr val="windowText" lastClr="000000"/>
                </a:solidFill>
                <a:latin typeface="Times New Roman" panose="02020603050405020304" pitchFamily="18" charset="0"/>
                <a:cs typeface="Times New Roman" panose="02020603050405020304" pitchFamily="18" charset="0"/>
              </a:rPr>
              <a:t>El cáncer de próstata es una de las principales causas de mortalidad en hombres a nivel mundial. Según la OMS la detección temprana de la enfermedad tiene alta probabilidad ser tratada. Sin embargo, la detección temprana de esta enfermedad el Perú resulta un desafío. </a:t>
            </a:r>
          </a:p>
          <a:p>
            <a:pPr marL="171450" indent="-171450" algn="just">
              <a:buFont typeface="Arial" panose="020B0604020202020204" pitchFamily="34" charset="0"/>
              <a:buChar char="•"/>
            </a:pPr>
            <a:endParaRPr lang="es-MX" dirty="0">
              <a:solidFill>
                <a:sysClr val="windowText" lastClr="000000"/>
              </a:solidFill>
              <a:latin typeface="Times New Roman" panose="02020603050405020304" pitchFamily="18" charset="0"/>
              <a:cs typeface="Times New Roman" panose="02020603050405020304" pitchFamily="18" charset="0"/>
            </a:endParaRPr>
          </a:p>
          <a:p>
            <a:pPr marL="171450" indent="-171450" algn="just">
              <a:buFont typeface="Arial" panose="020B0604020202020204" pitchFamily="34" charset="0"/>
              <a:buChar char="•"/>
            </a:pPr>
            <a:r>
              <a:rPr lang="es-MX" dirty="0">
                <a:solidFill>
                  <a:sysClr val="windowText" lastClr="000000"/>
                </a:solidFill>
                <a:latin typeface="Times New Roman" panose="02020603050405020304" pitchFamily="18" charset="0"/>
                <a:cs typeface="Times New Roman" panose="02020603050405020304" pitchFamily="18" charset="0"/>
              </a:rPr>
              <a:t>Esta situación genera la necesidad de implementar sistemas de diagnóstico automáticos y accesibles para mejorar la precisión y oportunidad del diagnóstico clínico.</a:t>
            </a:r>
            <a:endParaRPr lang="es-PE" dirty="0">
              <a:solidFill>
                <a:sysClr val="windowText" lastClr="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4529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BC2C8F3D-9E00-A3B2-20DD-6E9E9F16828A}"/>
              </a:ext>
            </a:extLst>
          </p:cNvPr>
          <p:cNvSpPr/>
          <p:nvPr/>
        </p:nvSpPr>
        <p:spPr>
          <a:xfrm>
            <a:off x="537267" y="2791031"/>
            <a:ext cx="3114135" cy="727218"/>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OBJETIVOS</a:t>
            </a:r>
          </a:p>
        </p:txBody>
      </p:sp>
      <p:sp>
        <p:nvSpPr>
          <p:cNvPr id="13" name="CuadroTexto 12">
            <a:extLst>
              <a:ext uri="{FF2B5EF4-FFF2-40B4-BE49-F238E27FC236}">
                <a16:creationId xmlns:a16="http://schemas.microsoft.com/office/drawing/2014/main" id="{68A1AD65-AB9D-28F6-BF67-24ECA2AD254D}"/>
              </a:ext>
            </a:extLst>
          </p:cNvPr>
          <p:cNvSpPr txBox="1"/>
          <p:nvPr/>
        </p:nvSpPr>
        <p:spPr>
          <a:xfrm>
            <a:off x="4462088" y="1027231"/>
            <a:ext cx="7340600" cy="3608488"/>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indent="0">
              <a:lnSpc>
                <a:spcPct val="150000"/>
              </a:lnSpc>
              <a:buNone/>
            </a:pPr>
            <a:r>
              <a:rPr lang="es-ES" b="1" dirty="0"/>
              <a:t>Objetivo general</a:t>
            </a:r>
          </a:p>
          <a:p>
            <a:pPr>
              <a:lnSpc>
                <a:spcPct val="150000"/>
              </a:lnSpc>
            </a:pPr>
            <a:r>
              <a:rPr lang="es-MX" dirty="0"/>
              <a:t>Desarrollar un sistema inteligente basado en Deep Learning para detectar el cáncer de próstata.</a:t>
            </a:r>
          </a:p>
          <a:p>
            <a:pPr>
              <a:lnSpc>
                <a:spcPct val="150000"/>
              </a:lnSpc>
            </a:pPr>
            <a:endParaRPr lang="es-ES" dirty="0"/>
          </a:p>
          <a:p>
            <a:pPr marL="0" indent="0">
              <a:lnSpc>
                <a:spcPct val="150000"/>
              </a:lnSpc>
              <a:buNone/>
            </a:pPr>
            <a:r>
              <a:rPr lang="es-ES" b="1" dirty="0"/>
              <a:t>Objetivos específicos</a:t>
            </a:r>
          </a:p>
          <a:p>
            <a:pPr>
              <a:lnSpc>
                <a:spcPct val="150000"/>
              </a:lnSpc>
            </a:pPr>
            <a:r>
              <a:rPr lang="es-PE" altLang="es-PE" dirty="0"/>
              <a:t>Analizar y preprocesar imágenes de cáncer de próstata para crear un conjunto de datos representativo para el modelo.</a:t>
            </a:r>
          </a:p>
          <a:p>
            <a:pPr>
              <a:lnSpc>
                <a:spcPct val="150000"/>
              </a:lnSpc>
            </a:pPr>
            <a:r>
              <a:rPr lang="es-PE" altLang="es-PE" dirty="0"/>
              <a:t>Desarrollar y optimizar un modelo de Deep Learning para la clasificación de imágenes médicas que permita diferenciar entre muestras con cáncer y sin cáncer.</a:t>
            </a:r>
          </a:p>
          <a:p>
            <a:pPr>
              <a:lnSpc>
                <a:spcPct val="150000"/>
              </a:lnSpc>
            </a:pPr>
            <a:r>
              <a:rPr lang="es-PE" altLang="es-PE" dirty="0"/>
              <a:t>Implementar un sistema inteligente que integre el modelo de Deep Learning.</a:t>
            </a:r>
          </a:p>
          <a:p>
            <a:pPr>
              <a:lnSpc>
                <a:spcPct val="150000"/>
              </a:lnSpc>
            </a:pPr>
            <a:r>
              <a:rPr lang="es-PE" altLang="es-PE" dirty="0"/>
              <a:t>Evaluar el rendimiento del sistema inteligente para validar su eficacia en la detección de cáncer de próstata. </a:t>
            </a:r>
          </a:p>
        </p:txBody>
      </p:sp>
    </p:spTree>
    <p:extLst>
      <p:ext uri="{BB962C8B-B14F-4D97-AF65-F5344CB8AC3E}">
        <p14:creationId xmlns:p14="http://schemas.microsoft.com/office/powerpoint/2010/main" val="2468036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966488" y="1787425"/>
            <a:ext cx="4544834" cy="1938992"/>
          </a:xfrm>
          <a:prstGeom prst="rect">
            <a:avLst/>
          </a:prstGeom>
          <a:noFill/>
        </p:spPr>
        <p:txBody>
          <a:bodyPr wrap="none" rtlCol="0" anchor="ctr">
            <a:spAutoFit/>
          </a:bodyPr>
          <a:lstStyle/>
          <a:p>
            <a:pPr algn="ctr"/>
            <a:r>
              <a:rPr lang="es-PE" sz="4000" b="1">
                <a:latin typeface="Times New Roman" panose="02020603050405020304" pitchFamily="18" charset="0"/>
                <a:cs typeface="Times New Roman" panose="02020603050405020304" pitchFamily="18" charset="0"/>
              </a:rPr>
              <a:t>02</a:t>
            </a:r>
          </a:p>
          <a:p>
            <a:r>
              <a:rPr lang="es-PE" sz="4000">
                <a:latin typeface="Times New Roman" panose="02020603050405020304" pitchFamily="18" charset="0"/>
                <a:cs typeface="Times New Roman" panose="02020603050405020304" pitchFamily="18" charset="0"/>
              </a:rPr>
              <a:t>_________________</a:t>
            </a:r>
          </a:p>
          <a:p>
            <a:pPr algn="ctr"/>
            <a:r>
              <a:rPr lang="es-PE" sz="4000" b="1">
                <a:latin typeface="Times New Roman" panose="02020603050405020304" pitchFamily="18" charset="0"/>
                <a:cs typeface="Times New Roman" panose="02020603050405020304" pitchFamily="18" charset="0"/>
              </a:rPr>
              <a:t>FUNDAMENTOS</a:t>
            </a:r>
            <a:endParaRPr lang="es-PE" sz="4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44026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45471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MARCO TEÓRICO</a:t>
            </a:r>
          </a:p>
        </p:txBody>
      </p:sp>
      <p:sp>
        <p:nvSpPr>
          <p:cNvPr id="3" name="CuadroTexto 2">
            <a:extLst>
              <a:ext uri="{FF2B5EF4-FFF2-40B4-BE49-F238E27FC236}">
                <a16:creationId xmlns:a16="http://schemas.microsoft.com/office/drawing/2014/main" id="{4B8E7C60-926B-7794-E290-C89919E989D5}"/>
              </a:ext>
            </a:extLst>
          </p:cNvPr>
          <p:cNvSpPr txBox="1"/>
          <p:nvPr/>
        </p:nvSpPr>
        <p:spPr>
          <a:xfrm>
            <a:off x="442821" y="2576433"/>
            <a:ext cx="2532166" cy="954107"/>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tx1"/>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sz="1600" b="0" dirty="0"/>
              <a:t>Sistema Inteligente basado en Deep Learning para el Diagnóstico de Cáncer de Próstata</a:t>
            </a:r>
            <a:endParaRPr lang="es-PE" sz="1600" b="0" dirty="0"/>
          </a:p>
        </p:txBody>
      </p:sp>
      <p:sp>
        <p:nvSpPr>
          <p:cNvPr id="4" name="Abrir llave 3">
            <a:extLst>
              <a:ext uri="{FF2B5EF4-FFF2-40B4-BE49-F238E27FC236}">
                <a16:creationId xmlns:a16="http://schemas.microsoft.com/office/drawing/2014/main" id="{F44B85B8-3F8A-E86B-9B85-E6F3652A4DB5}"/>
              </a:ext>
            </a:extLst>
          </p:cNvPr>
          <p:cNvSpPr/>
          <p:nvPr/>
        </p:nvSpPr>
        <p:spPr>
          <a:xfrm>
            <a:off x="3327289" y="947851"/>
            <a:ext cx="486562" cy="4211273"/>
          </a:xfrm>
          <a:prstGeom prst="leftBrac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a:p>
        </p:txBody>
      </p:sp>
      <p:sp>
        <p:nvSpPr>
          <p:cNvPr id="5" name="CuadroTexto 4">
            <a:extLst>
              <a:ext uri="{FF2B5EF4-FFF2-40B4-BE49-F238E27FC236}">
                <a16:creationId xmlns:a16="http://schemas.microsoft.com/office/drawing/2014/main" id="{9E68DAAC-AFE3-6804-7763-937DA8A64B60}"/>
              </a:ext>
            </a:extLst>
          </p:cNvPr>
          <p:cNvSpPr txBox="1"/>
          <p:nvPr/>
        </p:nvSpPr>
        <p:spPr>
          <a:xfrm>
            <a:off x="3901918" y="780105"/>
            <a:ext cx="184731" cy="307777"/>
          </a:xfrm>
          <a:prstGeom prst="rect">
            <a:avLst/>
          </a:prstGeom>
          <a:noFill/>
        </p:spPr>
        <p:txBody>
          <a:bodyPr wrap="square" rtlCol="0">
            <a:spAutoFit/>
          </a:bodyPr>
          <a:lstStyle/>
          <a:p>
            <a:endParaRPr lang="es-PE" sz="1400" b="1" dirty="0"/>
          </a:p>
        </p:txBody>
      </p:sp>
      <p:sp>
        <p:nvSpPr>
          <p:cNvPr id="6" name="CuadroTexto 5">
            <a:extLst>
              <a:ext uri="{FF2B5EF4-FFF2-40B4-BE49-F238E27FC236}">
                <a16:creationId xmlns:a16="http://schemas.microsoft.com/office/drawing/2014/main" id="{799F2E3E-9C85-E29D-8BAF-457FAB44D021}"/>
              </a:ext>
            </a:extLst>
          </p:cNvPr>
          <p:cNvSpPr txBox="1"/>
          <p:nvPr/>
        </p:nvSpPr>
        <p:spPr>
          <a:xfrm>
            <a:off x="3813851" y="2868821"/>
            <a:ext cx="992579" cy="307777"/>
          </a:xfrm>
          <a:prstGeom prst="rect">
            <a:avLst/>
          </a:prstGeom>
          <a:noFill/>
        </p:spPr>
        <p:txBody>
          <a:bodyPr wrap="square" rtlCol="0">
            <a:spAutoFit/>
          </a:bodyPr>
          <a:lstStyle/>
          <a:p>
            <a:r>
              <a:rPr lang="es-PE" sz="1400" b="1" dirty="0">
                <a:latin typeface="Times New Roman" panose="02020603050405020304" pitchFamily="18" charset="0"/>
                <a:cs typeface="Times New Roman" panose="02020603050405020304" pitchFamily="18" charset="0"/>
              </a:rPr>
              <a:t>Faez, 2018</a:t>
            </a:r>
          </a:p>
        </p:txBody>
      </p:sp>
      <p:sp>
        <p:nvSpPr>
          <p:cNvPr id="7" name="CuadroTexto 6">
            <a:extLst>
              <a:ext uri="{FF2B5EF4-FFF2-40B4-BE49-F238E27FC236}">
                <a16:creationId xmlns:a16="http://schemas.microsoft.com/office/drawing/2014/main" id="{7B3B20FD-921B-6F41-8365-79F204E12C4C}"/>
              </a:ext>
            </a:extLst>
          </p:cNvPr>
          <p:cNvSpPr txBox="1"/>
          <p:nvPr/>
        </p:nvSpPr>
        <p:spPr>
          <a:xfrm>
            <a:off x="3813851" y="4928292"/>
            <a:ext cx="1763047" cy="307777"/>
          </a:xfrm>
          <a:prstGeom prst="rect">
            <a:avLst/>
          </a:prstGeom>
          <a:noFill/>
        </p:spPr>
        <p:txBody>
          <a:bodyPr wrap="square" rtlCol="0">
            <a:spAutoFit/>
          </a:bodyPr>
          <a:lstStyle/>
          <a:p>
            <a:r>
              <a:rPr lang="es-PE" sz="1400" b="1" dirty="0">
                <a:latin typeface="Times New Roman" panose="02020603050405020304" pitchFamily="18" charset="0"/>
                <a:cs typeface="Times New Roman" panose="02020603050405020304" pitchFamily="18" charset="0"/>
              </a:rPr>
              <a:t>Forero Cuellar, 2019</a:t>
            </a:r>
          </a:p>
        </p:txBody>
      </p:sp>
      <p:sp>
        <p:nvSpPr>
          <p:cNvPr id="8" name="CuadroTexto 7">
            <a:extLst>
              <a:ext uri="{FF2B5EF4-FFF2-40B4-BE49-F238E27FC236}">
                <a16:creationId xmlns:a16="http://schemas.microsoft.com/office/drawing/2014/main" id="{F5914AB0-26C3-4DD2-1379-BE1380120FAF}"/>
              </a:ext>
            </a:extLst>
          </p:cNvPr>
          <p:cNvSpPr txBox="1"/>
          <p:nvPr/>
        </p:nvSpPr>
        <p:spPr>
          <a:xfrm>
            <a:off x="3813851" y="1101739"/>
            <a:ext cx="2194832"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Internacional)</a:t>
            </a:r>
            <a:endParaRPr lang="es-PE" sz="1400" dirty="0">
              <a:latin typeface="Times New Roman" panose="02020603050405020304" pitchFamily="18" charset="0"/>
              <a:cs typeface="Times New Roman" panose="02020603050405020304" pitchFamily="18" charset="0"/>
            </a:endParaRPr>
          </a:p>
        </p:txBody>
      </p:sp>
      <p:sp>
        <p:nvSpPr>
          <p:cNvPr id="9" name="CuadroTexto 8">
            <a:extLst>
              <a:ext uri="{FF2B5EF4-FFF2-40B4-BE49-F238E27FC236}">
                <a16:creationId xmlns:a16="http://schemas.microsoft.com/office/drawing/2014/main" id="{18B6E950-99B8-7546-F2E0-ED1B8A3B98EC}"/>
              </a:ext>
            </a:extLst>
          </p:cNvPr>
          <p:cNvSpPr txBox="1"/>
          <p:nvPr/>
        </p:nvSpPr>
        <p:spPr>
          <a:xfrm>
            <a:off x="3813851" y="3198081"/>
            <a:ext cx="1896673"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10" name="CuadroTexto 9">
            <a:extLst>
              <a:ext uri="{FF2B5EF4-FFF2-40B4-BE49-F238E27FC236}">
                <a16:creationId xmlns:a16="http://schemas.microsoft.com/office/drawing/2014/main" id="{15815D61-5BB9-EAAA-0963-E3006FB9C8F5}"/>
              </a:ext>
            </a:extLst>
          </p:cNvPr>
          <p:cNvSpPr txBox="1"/>
          <p:nvPr/>
        </p:nvSpPr>
        <p:spPr>
          <a:xfrm>
            <a:off x="3784932" y="5313013"/>
            <a:ext cx="1896673"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15" name="CuadroTexto 14">
            <a:extLst>
              <a:ext uri="{FF2B5EF4-FFF2-40B4-BE49-F238E27FC236}">
                <a16:creationId xmlns:a16="http://schemas.microsoft.com/office/drawing/2014/main" id="{99A37183-DDA8-3AC5-A96F-532A0C230457}"/>
              </a:ext>
            </a:extLst>
          </p:cNvPr>
          <p:cNvSpPr txBox="1"/>
          <p:nvPr/>
        </p:nvSpPr>
        <p:spPr>
          <a:xfrm>
            <a:off x="6894548" y="260606"/>
            <a:ext cx="4265565" cy="2315827"/>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Desarrollaron un sistema para diagnosticar cáncer de próstata en una población china utilizando biopsias de próstata guiadas por ecografía transrectal (TRUS). Se emplearon varios métodos de aprendizaje automático, entre ellos, Support Vector Machine (SVM) y Red Neuronal Artificial (ANN), destacándose ANN con una precisión del 95.27%​</a:t>
            </a:r>
            <a:endParaRPr lang="es-ES" dirty="0"/>
          </a:p>
        </p:txBody>
      </p:sp>
      <p:sp>
        <p:nvSpPr>
          <p:cNvPr id="19" name="CuadroTexto 18">
            <a:extLst>
              <a:ext uri="{FF2B5EF4-FFF2-40B4-BE49-F238E27FC236}">
                <a16:creationId xmlns:a16="http://schemas.microsoft.com/office/drawing/2014/main" id="{0B960314-7798-7663-3E81-4D9CC8CF277C}"/>
              </a:ext>
            </a:extLst>
          </p:cNvPr>
          <p:cNvSpPr txBox="1"/>
          <p:nvPr/>
        </p:nvSpPr>
        <p:spPr>
          <a:xfrm>
            <a:off x="6905768" y="2832692"/>
            <a:ext cx="4254345" cy="1346331"/>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En su investigación en el hospital Imam Reza de Teherán, empleó técnicas de Deep Learning para mejorar el diagnóstico de cáncer de próstata, logrando una precisión del 86.3% en la clasificación​.</a:t>
            </a:r>
            <a:endParaRPr lang="es-ES" dirty="0"/>
          </a:p>
        </p:txBody>
      </p:sp>
      <p:sp>
        <p:nvSpPr>
          <p:cNvPr id="20" name="CuadroTexto 19">
            <a:extLst>
              <a:ext uri="{FF2B5EF4-FFF2-40B4-BE49-F238E27FC236}">
                <a16:creationId xmlns:a16="http://schemas.microsoft.com/office/drawing/2014/main" id="{75A6EC44-A102-B611-4CB5-BC3532B32D2D}"/>
              </a:ext>
            </a:extLst>
          </p:cNvPr>
          <p:cNvSpPr txBox="1"/>
          <p:nvPr/>
        </p:nvSpPr>
        <p:spPr>
          <a:xfrm>
            <a:off x="6894548" y="4478265"/>
            <a:ext cx="4254345" cy="1669496"/>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Usó el software "Orange Data Mining" para realizar minería de datos en el diagnóstico de cáncer de próstata mediante imágenes de resonancia magnética, logrando una precisión del 83.1% con regresión logística.</a:t>
            </a:r>
            <a:endParaRPr lang="es-ES" dirty="0"/>
          </a:p>
        </p:txBody>
      </p:sp>
      <p:sp>
        <p:nvSpPr>
          <p:cNvPr id="22" name="CuadroTexto 21">
            <a:extLst>
              <a:ext uri="{FF2B5EF4-FFF2-40B4-BE49-F238E27FC236}">
                <a16:creationId xmlns:a16="http://schemas.microsoft.com/office/drawing/2014/main" id="{CDD68D64-78AB-4524-45A7-E68C1937647A}"/>
              </a:ext>
            </a:extLst>
          </p:cNvPr>
          <p:cNvSpPr txBox="1"/>
          <p:nvPr/>
        </p:nvSpPr>
        <p:spPr>
          <a:xfrm>
            <a:off x="3813851" y="772479"/>
            <a:ext cx="2282149" cy="307777"/>
          </a:xfrm>
          <a:prstGeom prst="rect">
            <a:avLst/>
          </a:prstGeom>
          <a:noFill/>
        </p:spPr>
        <p:txBody>
          <a:bodyPr wrap="square">
            <a:spAutoFit/>
          </a:bodyPr>
          <a:lstStyle/>
          <a:p>
            <a:r>
              <a:rPr lang="es-PE" sz="1400" b="1" dirty="0">
                <a:latin typeface="Times New Roman" panose="02020603050405020304" pitchFamily="18" charset="0"/>
                <a:cs typeface="Times New Roman" panose="02020603050405020304" pitchFamily="18" charset="0"/>
              </a:rPr>
              <a:t>Guajin y Kup-Sze, 2018</a:t>
            </a:r>
          </a:p>
        </p:txBody>
      </p:sp>
    </p:spTree>
    <p:extLst>
      <p:ext uri="{BB962C8B-B14F-4D97-AF65-F5344CB8AC3E}">
        <p14:creationId xmlns:p14="http://schemas.microsoft.com/office/powerpoint/2010/main" val="1538667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45471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MARCO TEÓRICO</a:t>
            </a:r>
          </a:p>
        </p:txBody>
      </p:sp>
      <p:sp>
        <p:nvSpPr>
          <p:cNvPr id="3" name="CuadroTexto 2">
            <a:extLst>
              <a:ext uri="{FF2B5EF4-FFF2-40B4-BE49-F238E27FC236}">
                <a16:creationId xmlns:a16="http://schemas.microsoft.com/office/drawing/2014/main" id="{61D7338B-A1DB-2382-D8A4-1B8FD736D19D}"/>
              </a:ext>
            </a:extLst>
          </p:cNvPr>
          <p:cNvSpPr txBox="1"/>
          <p:nvPr/>
        </p:nvSpPr>
        <p:spPr>
          <a:xfrm>
            <a:off x="878099" y="2568656"/>
            <a:ext cx="2095992" cy="860344"/>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600" b="0">
                <a:solidFill>
                  <a:schemeClr val="tx1"/>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ES" dirty="0"/>
              <a:t>Detección del Cáncer de próstata-Métodos</a:t>
            </a:r>
            <a:endParaRPr lang="es-PE" dirty="0"/>
          </a:p>
        </p:txBody>
      </p:sp>
      <p:sp>
        <p:nvSpPr>
          <p:cNvPr id="4" name="Abrir llave 3">
            <a:extLst>
              <a:ext uri="{FF2B5EF4-FFF2-40B4-BE49-F238E27FC236}">
                <a16:creationId xmlns:a16="http://schemas.microsoft.com/office/drawing/2014/main" id="{81993705-DC7B-1487-E3A2-DC6C9EAE8119}"/>
              </a:ext>
            </a:extLst>
          </p:cNvPr>
          <p:cNvSpPr/>
          <p:nvPr/>
        </p:nvSpPr>
        <p:spPr>
          <a:xfrm>
            <a:off x="3267108" y="1351797"/>
            <a:ext cx="417126" cy="315805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a:p>
        </p:txBody>
      </p:sp>
      <p:sp>
        <p:nvSpPr>
          <p:cNvPr id="6" name="CuadroTexto 5">
            <a:extLst>
              <a:ext uri="{FF2B5EF4-FFF2-40B4-BE49-F238E27FC236}">
                <a16:creationId xmlns:a16="http://schemas.microsoft.com/office/drawing/2014/main" id="{C35348E8-4D0B-0E8F-97E3-16F9425B9E0F}"/>
              </a:ext>
            </a:extLst>
          </p:cNvPr>
          <p:cNvSpPr txBox="1"/>
          <p:nvPr/>
        </p:nvSpPr>
        <p:spPr>
          <a:xfrm>
            <a:off x="3797890" y="1167131"/>
            <a:ext cx="3587777" cy="276999"/>
          </a:xfrm>
          <a:prstGeom prst="rect">
            <a:avLst/>
          </a:prstGeom>
          <a:noFill/>
        </p:spPr>
        <p:txBody>
          <a:bodyPr wrap="none" rtlCol="0">
            <a:spAutoFit/>
          </a:bodyPr>
          <a:lstStyle/>
          <a:p>
            <a:r>
              <a:rPr lang="es-ES" sz="1200" b="1" dirty="0">
                <a:effectLst/>
                <a:latin typeface="Times New Roman" panose="02020603050405020304" pitchFamily="18" charset="0"/>
                <a:ea typeface="Calibri" panose="020F0502020204030204" pitchFamily="34" charset="0"/>
              </a:rPr>
              <a:t> </a:t>
            </a:r>
            <a:r>
              <a:rPr lang="es-PE" sz="1200" b="1" dirty="0">
                <a:effectLst/>
                <a:latin typeface="Times New Roman" panose="02020603050405020304" pitchFamily="18" charset="0"/>
                <a:ea typeface="Calibri" panose="020F0502020204030204" pitchFamily="34" charset="0"/>
              </a:rPr>
              <a:t>Tolkach, Dohmgörgen, Toma, &amp; Kristiansen</a:t>
            </a:r>
            <a:r>
              <a:rPr lang="es-PE" sz="1200" b="1" dirty="0">
                <a:latin typeface="Times New Roman" panose="02020603050405020304" pitchFamily="18" charset="0"/>
                <a:cs typeface="Times New Roman" panose="02020603050405020304" pitchFamily="18" charset="0"/>
              </a:rPr>
              <a:t>, 2019</a:t>
            </a:r>
          </a:p>
        </p:txBody>
      </p:sp>
      <p:sp>
        <p:nvSpPr>
          <p:cNvPr id="7" name="CuadroTexto 6">
            <a:extLst>
              <a:ext uri="{FF2B5EF4-FFF2-40B4-BE49-F238E27FC236}">
                <a16:creationId xmlns:a16="http://schemas.microsoft.com/office/drawing/2014/main" id="{56B14C8A-C0F8-2E89-B6B4-168B4646D409}"/>
              </a:ext>
            </a:extLst>
          </p:cNvPr>
          <p:cNvSpPr txBox="1"/>
          <p:nvPr/>
        </p:nvSpPr>
        <p:spPr>
          <a:xfrm>
            <a:off x="3797890" y="4325190"/>
            <a:ext cx="2968120" cy="523220"/>
          </a:xfrm>
          <a:prstGeom prst="rect">
            <a:avLst/>
          </a:prstGeom>
          <a:noFill/>
        </p:spPr>
        <p:txBody>
          <a:bodyPr wrap="none" rtlCol="0">
            <a:spAutoFit/>
          </a:bodyPr>
          <a:lstStyle/>
          <a:p>
            <a:r>
              <a:rPr lang="es-MX" sz="1400" b="1" dirty="0">
                <a:latin typeface="Times New Roman" panose="02020603050405020304" pitchFamily="18" charset="0"/>
                <a:cs typeface="Times New Roman" panose="02020603050405020304" pitchFamily="18" charset="0"/>
              </a:rPr>
              <a:t>Yanes Chacón, Villalobos Campos y </a:t>
            </a:r>
          </a:p>
          <a:p>
            <a:r>
              <a:rPr lang="es-MX" sz="1400" b="1" dirty="0">
                <a:latin typeface="Times New Roman" panose="02020603050405020304" pitchFamily="18" charset="0"/>
                <a:cs typeface="Times New Roman" panose="02020603050405020304" pitchFamily="18" charset="0"/>
              </a:rPr>
              <a:t>Cubas González, 2023</a:t>
            </a:r>
            <a:endParaRPr lang="es-PE" sz="1400" b="1" dirty="0">
              <a:latin typeface="Times New Roman" panose="02020603050405020304" pitchFamily="18" charset="0"/>
              <a:cs typeface="Times New Roman" panose="02020603050405020304" pitchFamily="18" charset="0"/>
            </a:endParaRPr>
          </a:p>
        </p:txBody>
      </p:sp>
      <p:sp>
        <p:nvSpPr>
          <p:cNvPr id="5" name="CuadroTexto 4">
            <a:extLst>
              <a:ext uri="{FF2B5EF4-FFF2-40B4-BE49-F238E27FC236}">
                <a16:creationId xmlns:a16="http://schemas.microsoft.com/office/drawing/2014/main" id="{FA4DA0F3-BC02-F561-C6A6-577C8B9FA8B3}"/>
              </a:ext>
            </a:extLst>
          </p:cNvPr>
          <p:cNvSpPr txBox="1"/>
          <p:nvPr/>
        </p:nvSpPr>
        <p:spPr>
          <a:xfrm>
            <a:off x="3797890" y="1474908"/>
            <a:ext cx="2194832" cy="307777"/>
          </a:xfrm>
          <a:prstGeom prst="rect">
            <a:avLst/>
          </a:prstGeom>
          <a:noFill/>
        </p:spPr>
        <p:txBody>
          <a:bodyPr wrap="none" rtlCol="0">
            <a:spAutoFit/>
          </a:bodyPr>
          <a:lstStyle/>
          <a:p>
            <a:r>
              <a:rPr lang="es-ES" sz="1400" dirty="0">
                <a:latin typeface="Times New Roman" panose="02020603050405020304" pitchFamily="18" charset="0"/>
                <a:cs typeface="Times New Roman" panose="02020603050405020304" pitchFamily="18" charset="0"/>
              </a:rPr>
              <a:t>(Antecedente Internacional)</a:t>
            </a:r>
            <a:endParaRPr lang="es-PE" sz="1400" dirty="0">
              <a:latin typeface="Times New Roman" panose="02020603050405020304" pitchFamily="18" charset="0"/>
              <a:cs typeface="Times New Roman" panose="02020603050405020304" pitchFamily="18" charset="0"/>
            </a:endParaRPr>
          </a:p>
        </p:txBody>
      </p:sp>
      <p:sp>
        <p:nvSpPr>
          <p:cNvPr id="8" name="CuadroTexto 7">
            <a:extLst>
              <a:ext uri="{FF2B5EF4-FFF2-40B4-BE49-F238E27FC236}">
                <a16:creationId xmlns:a16="http://schemas.microsoft.com/office/drawing/2014/main" id="{1EF34E9E-687C-7BFF-21A4-FABC7102D11F}"/>
              </a:ext>
            </a:extLst>
          </p:cNvPr>
          <p:cNvSpPr txBox="1"/>
          <p:nvPr/>
        </p:nvSpPr>
        <p:spPr>
          <a:xfrm>
            <a:off x="3797890" y="4848410"/>
            <a:ext cx="1896673" cy="307777"/>
          </a:xfrm>
          <a:prstGeom prst="rect">
            <a:avLst/>
          </a:prstGeom>
          <a:noFill/>
        </p:spPr>
        <p:txBody>
          <a:bodyPr wrap="non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9" name="CuadroTexto 8">
            <a:extLst>
              <a:ext uri="{FF2B5EF4-FFF2-40B4-BE49-F238E27FC236}">
                <a16:creationId xmlns:a16="http://schemas.microsoft.com/office/drawing/2014/main" id="{5E42FC06-56EA-3FFD-5F80-2549F8B773A6}"/>
              </a:ext>
            </a:extLst>
          </p:cNvPr>
          <p:cNvSpPr txBox="1"/>
          <p:nvPr/>
        </p:nvSpPr>
        <p:spPr>
          <a:xfrm>
            <a:off x="7263992" y="905522"/>
            <a:ext cx="3680560" cy="1754326"/>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ES" sz="1200" dirty="0"/>
              <a:t>Este estudio utilizó la arquitectura </a:t>
            </a:r>
            <a:r>
              <a:rPr lang="es-ES" sz="1200" dirty="0" err="1"/>
              <a:t>NASNetLarge</a:t>
            </a:r>
            <a:r>
              <a:rPr lang="es-ES" sz="1200" dirty="0"/>
              <a:t> para detectar tejido canceroso de próstata en imágenes, alcanzando una precisión del 97.3% y más del 98% con aumentos de datos. Además, desarrolló un algoritmo para el gradado de Gleason, logrando un desempeño comparable al humano en la estratificación pronóstica de pacientes. Se destaca la integración de métricas relevantes en flujos de trabajo de patología digital.</a:t>
            </a:r>
          </a:p>
        </p:txBody>
      </p:sp>
      <p:sp>
        <p:nvSpPr>
          <p:cNvPr id="12" name="CuadroTexto 11">
            <a:extLst>
              <a:ext uri="{FF2B5EF4-FFF2-40B4-BE49-F238E27FC236}">
                <a16:creationId xmlns:a16="http://schemas.microsoft.com/office/drawing/2014/main" id="{B701CF71-3EBA-0C0D-DEB2-45BAE858286C}"/>
              </a:ext>
            </a:extLst>
          </p:cNvPr>
          <p:cNvSpPr txBox="1"/>
          <p:nvPr/>
        </p:nvSpPr>
        <p:spPr>
          <a:xfrm>
            <a:off x="7263992" y="3601915"/>
            <a:ext cx="3680560" cy="1815882"/>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Mencionan que los factores de riesgo como la edad avanzada, la historia familiar y la raza influyen significativamente en el desarrollo del cáncer de próstata. En el contexto peruano, señalan la importancia de mejorar el acceso a métodos diagnósticos y la educación sobre factores de riesgo para promover la detección temprana.</a:t>
            </a:r>
            <a:endParaRPr lang="es-ES" dirty="0"/>
          </a:p>
        </p:txBody>
      </p:sp>
    </p:spTree>
    <p:extLst>
      <p:ext uri="{BB962C8B-B14F-4D97-AF65-F5344CB8AC3E}">
        <p14:creationId xmlns:p14="http://schemas.microsoft.com/office/powerpoint/2010/main" val="790868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966488" y="1787425"/>
            <a:ext cx="454483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03</a:t>
            </a:r>
          </a:p>
          <a:p>
            <a:r>
              <a:rPr lang="es-PE" sz="4000" dirty="0">
                <a:latin typeface="Times New Roman" panose="02020603050405020304" pitchFamily="18" charset="0"/>
                <a:cs typeface="Times New Roman" panose="02020603050405020304" pitchFamily="18" charset="0"/>
              </a:rPr>
              <a:t>_________________</a:t>
            </a:r>
          </a:p>
          <a:p>
            <a:pPr algn="ctr"/>
            <a:r>
              <a:rPr lang="es-PE" sz="4000" b="1" dirty="0">
                <a:latin typeface="Times New Roman" panose="02020603050405020304" pitchFamily="18" charset="0"/>
                <a:cs typeface="Times New Roman" panose="02020603050405020304" pitchFamily="18" charset="0"/>
              </a:rPr>
              <a:t>METODOLOGÍA</a:t>
            </a:r>
          </a:p>
        </p:txBody>
      </p:sp>
    </p:spTree>
    <p:extLst>
      <p:ext uri="{BB962C8B-B14F-4D97-AF65-F5344CB8AC3E}">
        <p14:creationId xmlns:p14="http://schemas.microsoft.com/office/powerpoint/2010/main" val="18918692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217047" y="400820"/>
            <a:ext cx="3059492"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FASES DEL PROYECTO</a:t>
            </a:r>
          </a:p>
        </p:txBody>
      </p:sp>
      <p:pic>
        <p:nvPicPr>
          <p:cNvPr id="7" name="Imagen 6" descr="Gráfico, Gráfico de cajas y bigotes&#10;&#10;Descripción generada automáticamente">
            <a:extLst>
              <a:ext uri="{FF2B5EF4-FFF2-40B4-BE49-F238E27FC236}">
                <a16:creationId xmlns:a16="http://schemas.microsoft.com/office/drawing/2014/main" id="{01364690-A350-6514-7D99-1085A7BCB20D}"/>
              </a:ext>
            </a:extLst>
          </p:cNvPr>
          <p:cNvPicPr>
            <a:picLocks noChangeAspect="1"/>
          </p:cNvPicPr>
          <p:nvPr/>
        </p:nvPicPr>
        <p:blipFill>
          <a:blip r:embed="rId2"/>
          <a:stretch>
            <a:fillRect/>
          </a:stretch>
        </p:blipFill>
        <p:spPr>
          <a:xfrm>
            <a:off x="0" y="1424617"/>
            <a:ext cx="12192000" cy="4008765"/>
          </a:xfrm>
          <a:prstGeom prst="rect">
            <a:avLst/>
          </a:prstGeom>
        </p:spPr>
      </p:pic>
    </p:spTree>
    <p:extLst>
      <p:ext uri="{BB962C8B-B14F-4D97-AF65-F5344CB8AC3E}">
        <p14:creationId xmlns:p14="http://schemas.microsoft.com/office/powerpoint/2010/main" val="288528503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Letras en madera">
  <a:themeElements>
    <a:clrScheme name="Letras en madera">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Letras en madera">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Letras en madera">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Retrospección">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TM03090434[[fn=Letras en madera]]</Template>
  <TotalTime>5029</TotalTime>
  <Words>1584</Words>
  <Application>Microsoft Office PowerPoint</Application>
  <PresentationFormat>Panorámica</PresentationFormat>
  <Paragraphs>186</Paragraphs>
  <Slides>28</Slides>
  <Notes>0</Notes>
  <HiddenSlides>1</HiddenSlides>
  <MMClips>0</MMClips>
  <ScaleCrop>false</ScaleCrop>
  <HeadingPairs>
    <vt:vector size="6" baseType="variant">
      <vt:variant>
        <vt:lpstr>Fuentes usadas</vt:lpstr>
      </vt:variant>
      <vt:variant>
        <vt:i4>8</vt:i4>
      </vt:variant>
      <vt:variant>
        <vt:lpstr>Tema</vt:lpstr>
      </vt:variant>
      <vt:variant>
        <vt:i4>2</vt:i4>
      </vt:variant>
      <vt:variant>
        <vt:lpstr>Títulos de diapositiva</vt:lpstr>
      </vt:variant>
      <vt:variant>
        <vt:i4>28</vt:i4>
      </vt:variant>
    </vt:vector>
  </HeadingPairs>
  <TitlesOfParts>
    <vt:vector size="38" baseType="lpstr">
      <vt:lpstr>Arial</vt:lpstr>
      <vt:lpstr>Calibri</vt:lpstr>
      <vt:lpstr>Calibri Light</vt:lpstr>
      <vt:lpstr>Rockwell</vt:lpstr>
      <vt:lpstr>Rockwell Condensed</vt:lpstr>
      <vt:lpstr>Times New Roman</vt:lpstr>
      <vt:lpstr>ui-sans-serif</vt:lpstr>
      <vt:lpstr>Wingdings</vt:lpstr>
      <vt:lpstr>Letras en madera</vt:lpstr>
      <vt:lpstr>Retrospección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Juan Carlos Flores Mendoza</dc:creator>
  <cp:lastModifiedBy>Luis Felipe Siesquen Valdivia</cp:lastModifiedBy>
  <cp:revision>143</cp:revision>
  <dcterms:created xsi:type="dcterms:W3CDTF">2023-02-20T04:04:20Z</dcterms:created>
  <dcterms:modified xsi:type="dcterms:W3CDTF">2024-11-21T02:19:34Z</dcterms:modified>
</cp:coreProperties>
</file>

<file path=docProps/thumbnail.jpeg>
</file>